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1"/>
  </p:notesMasterIdLst>
  <p:handoutMasterIdLst>
    <p:handoutMasterId r:id="rId62"/>
  </p:handoutMasterIdLst>
  <p:sldIdLst>
    <p:sldId id="700" r:id="rId2"/>
    <p:sldId id="701" r:id="rId3"/>
    <p:sldId id="702" r:id="rId4"/>
    <p:sldId id="729" r:id="rId5"/>
    <p:sldId id="730" r:id="rId6"/>
    <p:sldId id="731" r:id="rId7"/>
    <p:sldId id="732" r:id="rId8"/>
    <p:sldId id="734" r:id="rId9"/>
    <p:sldId id="735" r:id="rId10"/>
    <p:sldId id="736" r:id="rId11"/>
    <p:sldId id="739" r:id="rId12"/>
    <p:sldId id="740" r:id="rId13"/>
    <p:sldId id="742" r:id="rId14"/>
    <p:sldId id="748" r:id="rId15"/>
    <p:sldId id="749" r:id="rId16"/>
    <p:sldId id="752" r:id="rId17"/>
    <p:sldId id="754" r:id="rId18"/>
    <p:sldId id="763" r:id="rId19"/>
    <p:sldId id="761" r:id="rId20"/>
    <p:sldId id="757" r:id="rId21"/>
    <p:sldId id="767" r:id="rId22"/>
    <p:sldId id="772" r:id="rId23"/>
    <p:sldId id="774" r:id="rId24"/>
    <p:sldId id="777" r:id="rId25"/>
    <p:sldId id="781" r:id="rId26"/>
    <p:sldId id="782" r:id="rId27"/>
    <p:sldId id="785" r:id="rId28"/>
    <p:sldId id="786" r:id="rId29"/>
    <p:sldId id="856" r:id="rId30"/>
    <p:sldId id="789" r:id="rId31"/>
    <p:sldId id="791" r:id="rId32"/>
    <p:sldId id="794" r:id="rId33"/>
    <p:sldId id="803" r:id="rId34"/>
    <p:sldId id="801" r:id="rId35"/>
    <p:sldId id="812" r:id="rId36"/>
    <p:sldId id="811" r:id="rId37"/>
    <p:sldId id="809" r:id="rId38"/>
    <p:sldId id="808" r:id="rId39"/>
    <p:sldId id="807" r:id="rId40"/>
    <p:sldId id="800" r:id="rId41"/>
    <p:sldId id="798" r:id="rId42"/>
    <p:sldId id="826" r:id="rId43"/>
    <p:sldId id="795" r:id="rId44"/>
    <p:sldId id="825" r:id="rId45"/>
    <p:sldId id="796" r:id="rId46"/>
    <p:sldId id="827" r:id="rId47"/>
    <p:sldId id="828" r:id="rId48"/>
    <p:sldId id="831" r:id="rId49"/>
    <p:sldId id="834" r:id="rId50"/>
    <p:sldId id="836" r:id="rId51"/>
    <p:sldId id="838" r:id="rId52"/>
    <p:sldId id="840" r:id="rId53"/>
    <p:sldId id="841" r:id="rId54"/>
    <p:sldId id="843" r:id="rId55"/>
    <p:sldId id="842" r:id="rId56"/>
    <p:sldId id="846" r:id="rId57"/>
    <p:sldId id="847" r:id="rId58"/>
    <p:sldId id="848" r:id="rId59"/>
    <p:sldId id="854" r:id="rId60"/>
  </p:sldIdLst>
  <p:sldSz cx="9144000" cy="6858000" type="screen4x3"/>
  <p:notesSz cx="6794500" cy="99314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008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中等深淺樣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10" d="100"/>
          <a:sy n="110" d="100"/>
        </p:scale>
        <p:origin x="91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FC4D51E1-BB60-4850-9D24-0F368912D476}"/>
              </a:ext>
            </a:extLst>
          </p:cNvPr>
          <p:cNvSpPr>
            <a:spLocks noGrp="1"/>
          </p:cNvSpPr>
          <p:nvPr>
            <p:ph type="hdr" sz="quarter"/>
          </p:nvPr>
        </p:nvSpPr>
        <p:spPr>
          <a:xfrm>
            <a:off x="0" y="0"/>
            <a:ext cx="2944283" cy="498295"/>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E6C80A01-823F-4EF3-AD7F-7880C5C931B5}"/>
              </a:ext>
            </a:extLst>
          </p:cNvPr>
          <p:cNvSpPr>
            <a:spLocks noGrp="1"/>
          </p:cNvSpPr>
          <p:nvPr>
            <p:ph type="dt" sz="quarter" idx="1"/>
          </p:nvPr>
        </p:nvSpPr>
        <p:spPr>
          <a:xfrm>
            <a:off x="3848645" y="0"/>
            <a:ext cx="2944283" cy="498295"/>
          </a:xfrm>
          <a:prstGeom prst="rect">
            <a:avLst/>
          </a:prstGeom>
        </p:spPr>
        <p:txBody>
          <a:bodyPr vert="horz" lIns="91440" tIns="45720" rIns="91440" bIns="45720" rtlCol="0"/>
          <a:lstStyle>
            <a:lvl1pPr algn="r">
              <a:defRPr sz="1200"/>
            </a:lvl1pPr>
          </a:lstStyle>
          <a:p>
            <a:fld id="{E4A68260-9E58-4C8B-8539-0150ACA95810}" type="datetime1">
              <a:rPr lang="zh-TW" altLang="en-US" smtClean="0"/>
              <a:t>2024/3/12</a:t>
            </a:fld>
            <a:endParaRPr lang="zh-TW" altLang="en-US"/>
          </a:p>
        </p:txBody>
      </p:sp>
      <p:sp>
        <p:nvSpPr>
          <p:cNvPr id="4" name="頁尾版面配置區 3">
            <a:extLst>
              <a:ext uri="{FF2B5EF4-FFF2-40B4-BE49-F238E27FC236}">
                <a16:creationId xmlns:a16="http://schemas.microsoft.com/office/drawing/2014/main" id="{D68944C2-9959-4402-819F-6FCB07C9B85E}"/>
              </a:ext>
            </a:extLst>
          </p:cNvPr>
          <p:cNvSpPr>
            <a:spLocks noGrp="1"/>
          </p:cNvSpPr>
          <p:nvPr>
            <p:ph type="ftr" sz="quarter" idx="2"/>
          </p:nvPr>
        </p:nvSpPr>
        <p:spPr>
          <a:xfrm>
            <a:off x="0" y="9433107"/>
            <a:ext cx="2944283" cy="498294"/>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D31753D4-B1B6-4616-B435-34274EB4EC60}"/>
              </a:ext>
            </a:extLst>
          </p:cNvPr>
          <p:cNvSpPr>
            <a:spLocks noGrp="1"/>
          </p:cNvSpPr>
          <p:nvPr>
            <p:ph type="sldNum" sz="quarter" idx="3"/>
          </p:nvPr>
        </p:nvSpPr>
        <p:spPr>
          <a:xfrm>
            <a:off x="3848645" y="9433107"/>
            <a:ext cx="2944283" cy="498294"/>
          </a:xfrm>
          <a:prstGeom prst="rect">
            <a:avLst/>
          </a:prstGeom>
        </p:spPr>
        <p:txBody>
          <a:bodyPr vert="horz" lIns="91440" tIns="45720" rIns="91440" bIns="45720" rtlCol="0" anchor="b"/>
          <a:lstStyle>
            <a:lvl1pPr algn="r">
              <a:defRPr sz="1200"/>
            </a:lvl1pPr>
          </a:lstStyle>
          <a:p>
            <a:fld id="{28533C2E-3680-4770-8A1A-94A0AE79F639}" type="slidenum">
              <a:rPr lang="zh-TW" altLang="en-US" smtClean="0"/>
              <a:t>‹#›</a:t>
            </a:fld>
            <a:endParaRPr lang="zh-TW" altLang="en-US"/>
          </a:p>
        </p:txBody>
      </p:sp>
    </p:spTree>
    <p:extLst>
      <p:ext uri="{BB962C8B-B14F-4D97-AF65-F5344CB8AC3E}">
        <p14:creationId xmlns:p14="http://schemas.microsoft.com/office/powerpoint/2010/main" val="925251475"/>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7.png>
</file>

<file path=ppt/media/image28.png>
</file>

<file path=ppt/media/image29.png>
</file>

<file path=ppt/media/image3.png>
</file>

<file path=ppt/media/image31.png>
</file>

<file path=ppt/media/image4.JPG>
</file>

<file path=ppt/media/image5.JPG>
</file>

<file path=ppt/media/image5.png>
</file>

<file path=ppt/media/image6.JPG>
</file>

<file path=ppt/media/image6.png>
</file>

<file path=ppt/media/image7.JPG>
</file>

<file path=ppt/media/image7.png>
</file>

<file path=ppt/media/image8.JPG>
</file>

<file path=ppt/media/image8.png>
</file>

<file path=ppt/media/image9.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44283" cy="498295"/>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48645" y="0"/>
            <a:ext cx="2944283" cy="498295"/>
          </a:xfrm>
          <a:prstGeom prst="rect">
            <a:avLst/>
          </a:prstGeom>
        </p:spPr>
        <p:txBody>
          <a:bodyPr vert="horz" lIns="91440" tIns="45720" rIns="91440" bIns="45720" rtlCol="0"/>
          <a:lstStyle>
            <a:lvl1pPr algn="r">
              <a:defRPr sz="1200"/>
            </a:lvl1pPr>
          </a:lstStyle>
          <a:p>
            <a:fld id="{5F978AB1-2C19-45A2-9DA1-096FF553DF5C}" type="datetime1">
              <a:rPr lang="zh-TW" altLang="en-US" smtClean="0"/>
              <a:t>2024/3/12</a:t>
            </a:fld>
            <a:endParaRPr lang="zh-TW" altLang="en-US"/>
          </a:p>
        </p:txBody>
      </p:sp>
      <p:sp>
        <p:nvSpPr>
          <p:cNvPr id="4" name="投影片影像版面配置區 3"/>
          <p:cNvSpPr>
            <a:spLocks noGrp="1" noRot="1" noChangeAspect="1"/>
          </p:cNvSpPr>
          <p:nvPr>
            <p:ph type="sldImg" idx="2"/>
          </p:nvPr>
        </p:nvSpPr>
        <p:spPr>
          <a:xfrm>
            <a:off x="1163638" y="1241425"/>
            <a:ext cx="4467225" cy="3351213"/>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79450" y="4779486"/>
            <a:ext cx="5435600" cy="3910489"/>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9433107"/>
            <a:ext cx="2944283" cy="498294"/>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48645" y="9433107"/>
            <a:ext cx="2944283" cy="498294"/>
          </a:xfrm>
          <a:prstGeom prst="rect">
            <a:avLst/>
          </a:prstGeom>
        </p:spPr>
        <p:txBody>
          <a:bodyPr vert="horz" lIns="91440" tIns="45720" rIns="91440" bIns="45720" rtlCol="0" anchor="b"/>
          <a:lstStyle>
            <a:lvl1pPr algn="r">
              <a:defRPr sz="1200"/>
            </a:lvl1pPr>
          </a:lstStyle>
          <a:p>
            <a:fld id="{A3815EC1-E36B-46DA-8DA8-C423F64D769E}" type="slidenum">
              <a:rPr lang="zh-TW" altLang="en-US" smtClean="0"/>
              <a:t>‹#›</a:t>
            </a:fld>
            <a:endParaRPr lang="zh-TW" altLang="en-US"/>
          </a:p>
        </p:txBody>
      </p:sp>
    </p:spTree>
    <p:extLst>
      <p:ext uri="{BB962C8B-B14F-4D97-AF65-F5344CB8AC3E}">
        <p14:creationId xmlns:p14="http://schemas.microsoft.com/office/powerpoint/2010/main" val="3382069102"/>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2130429"/>
            <a:ext cx="7772400" cy="1470025"/>
          </a:xfrm>
        </p:spPr>
        <p:txBody>
          <a:bodyPr/>
          <a:lstStyle/>
          <a:p>
            <a:r>
              <a:rPr lang="zh-TW" altLang="en-US"/>
              <a:t>按一下以編輯母片標題樣式</a:t>
            </a:r>
          </a:p>
        </p:txBody>
      </p:sp>
      <p:sp>
        <p:nvSpPr>
          <p:cNvPr id="3" name="副標題 2"/>
          <p:cNvSpPr>
            <a:spLocks noGrp="1"/>
          </p:cNvSpPr>
          <p:nvPr>
            <p:ph type="subTitle" idx="1"/>
          </p:nvPr>
        </p:nvSpPr>
        <p:spPr>
          <a:xfrm>
            <a:off x="1371600" y="3886200"/>
            <a:ext cx="6400800" cy="1752600"/>
          </a:xfrm>
        </p:spPr>
        <p:txBody>
          <a:bodyPr/>
          <a:lstStyle>
            <a:lvl1pPr marL="0" indent="0" algn="ctr">
              <a:buNone/>
              <a:defRPr/>
            </a:lvl1pPr>
            <a:lvl2pPr marL="457189" indent="0" algn="ctr">
              <a:buNone/>
              <a:defRPr/>
            </a:lvl2pPr>
            <a:lvl3pPr marL="914377" indent="0" algn="ctr">
              <a:buNone/>
              <a:defRPr/>
            </a:lvl3pPr>
            <a:lvl4pPr marL="1371566" indent="0" algn="ctr">
              <a:buNone/>
              <a:defRPr/>
            </a:lvl4pPr>
            <a:lvl5pPr marL="1828754" indent="0" algn="ctr">
              <a:buNone/>
              <a:defRPr/>
            </a:lvl5pPr>
            <a:lvl6pPr marL="2285943" indent="0" algn="ctr">
              <a:buNone/>
              <a:defRPr/>
            </a:lvl6pPr>
            <a:lvl7pPr marL="2743131" indent="0" algn="ctr">
              <a:buNone/>
              <a:defRPr/>
            </a:lvl7pPr>
            <a:lvl8pPr marL="3200320" indent="0" algn="ctr">
              <a:buNone/>
              <a:defRPr/>
            </a:lvl8pPr>
            <a:lvl9pPr marL="3657509" indent="0" algn="ctr">
              <a:buNone/>
              <a:defRPr/>
            </a:lvl9pPr>
          </a:lstStyle>
          <a:p>
            <a:r>
              <a:rPr lang="zh-TW" altLang="en-US"/>
              <a:t>按一下以編輯母片副標題樣式</a:t>
            </a:r>
          </a:p>
        </p:txBody>
      </p:sp>
      <p:sp>
        <p:nvSpPr>
          <p:cNvPr id="4" name="Rectangle 2">
            <a:extLst>
              <a:ext uri="{FF2B5EF4-FFF2-40B4-BE49-F238E27FC236}">
                <a16:creationId xmlns:a16="http://schemas.microsoft.com/office/drawing/2014/main" id="{0C668EB2-0B29-45AA-B0A4-AD65588FF35A}"/>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5" name="Rectangle 3">
            <a:extLst>
              <a:ext uri="{FF2B5EF4-FFF2-40B4-BE49-F238E27FC236}">
                <a16:creationId xmlns:a16="http://schemas.microsoft.com/office/drawing/2014/main" id="{3640278F-1B31-4E4E-A4F4-7C26004F1811}"/>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6" name="Rectangle 4">
            <a:extLst>
              <a:ext uri="{FF2B5EF4-FFF2-40B4-BE49-F238E27FC236}">
                <a16:creationId xmlns:a16="http://schemas.microsoft.com/office/drawing/2014/main" id="{E4986844-8EB3-4F8E-86F1-C0BC8BE55804}"/>
              </a:ext>
            </a:extLst>
          </p:cNvPr>
          <p:cNvSpPr>
            <a:spLocks noGrp="1" noChangeArrowheads="1"/>
          </p:cNvSpPr>
          <p:nvPr>
            <p:ph type="sldNum" sz="quarter" idx="12"/>
          </p:nvPr>
        </p:nvSpPr>
        <p:spPr>
          <a:ln/>
        </p:spPr>
        <p:txBody>
          <a:bodyPr/>
          <a:lstStyle>
            <a:lvl1pPr>
              <a:defRPr/>
            </a:lvl1pPr>
          </a:lstStyle>
          <a:p>
            <a:pPr>
              <a:defRPr/>
            </a:pPr>
            <a:fld id="{CCA4974C-148A-4063-B064-AAA1E56F164D}" type="slidenum">
              <a:rPr lang="zh-TW" altLang="en-US"/>
              <a:pPr>
                <a:defRPr/>
              </a:pPr>
              <a:t>‹#›</a:t>
            </a:fld>
            <a:endParaRPr lang="en-US" altLang="zh-TW" dirty="0"/>
          </a:p>
        </p:txBody>
      </p:sp>
    </p:spTree>
    <p:extLst>
      <p:ext uri="{BB962C8B-B14F-4D97-AF65-F5344CB8AC3E}">
        <p14:creationId xmlns:p14="http://schemas.microsoft.com/office/powerpoint/2010/main" val="1640915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2">
            <a:extLst>
              <a:ext uri="{FF2B5EF4-FFF2-40B4-BE49-F238E27FC236}">
                <a16:creationId xmlns:a16="http://schemas.microsoft.com/office/drawing/2014/main" id="{E1A783EE-7198-4D23-BAA8-517C08BAC495}"/>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5" name="Rectangle 3">
            <a:extLst>
              <a:ext uri="{FF2B5EF4-FFF2-40B4-BE49-F238E27FC236}">
                <a16:creationId xmlns:a16="http://schemas.microsoft.com/office/drawing/2014/main" id="{1C0FFD2E-CE93-43AA-8119-30EC79CF4A8F}"/>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6" name="Rectangle 4">
            <a:extLst>
              <a:ext uri="{FF2B5EF4-FFF2-40B4-BE49-F238E27FC236}">
                <a16:creationId xmlns:a16="http://schemas.microsoft.com/office/drawing/2014/main" id="{527F6F8B-2EE3-4CE2-AC1D-9287755964BB}"/>
              </a:ext>
            </a:extLst>
          </p:cNvPr>
          <p:cNvSpPr>
            <a:spLocks noGrp="1" noChangeArrowheads="1"/>
          </p:cNvSpPr>
          <p:nvPr>
            <p:ph type="sldNum" sz="quarter" idx="12"/>
          </p:nvPr>
        </p:nvSpPr>
        <p:spPr>
          <a:ln/>
        </p:spPr>
        <p:txBody>
          <a:bodyPr/>
          <a:lstStyle>
            <a:lvl1pPr>
              <a:defRPr/>
            </a:lvl1pPr>
          </a:lstStyle>
          <a:p>
            <a:pPr>
              <a:defRPr/>
            </a:pPr>
            <a:fld id="{630DE683-05ED-4D17-A0F6-4477BB08AA42}" type="slidenum">
              <a:rPr lang="zh-TW" altLang="en-US"/>
              <a:pPr>
                <a:defRPr/>
              </a:pPr>
              <a:t>‹#›</a:t>
            </a:fld>
            <a:endParaRPr lang="en-US" altLang="zh-TW" dirty="0"/>
          </a:p>
        </p:txBody>
      </p:sp>
    </p:spTree>
    <p:extLst>
      <p:ext uri="{BB962C8B-B14F-4D97-AF65-F5344CB8AC3E}">
        <p14:creationId xmlns:p14="http://schemas.microsoft.com/office/powerpoint/2010/main" val="1462188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726239" y="285750"/>
            <a:ext cx="2162175" cy="5818188"/>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239714" y="285750"/>
            <a:ext cx="6334125" cy="581818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2">
            <a:extLst>
              <a:ext uri="{FF2B5EF4-FFF2-40B4-BE49-F238E27FC236}">
                <a16:creationId xmlns:a16="http://schemas.microsoft.com/office/drawing/2014/main" id="{416C1FA3-EB29-4C52-8078-E42BAA51F54D}"/>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5" name="Rectangle 3">
            <a:extLst>
              <a:ext uri="{FF2B5EF4-FFF2-40B4-BE49-F238E27FC236}">
                <a16:creationId xmlns:a16="http://schemas.microsoft.com/office/drawing/2014/main" id="{3C4B5B38-B3C1-48A9-8091-38092BE9BD2D}"/>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6" name="Rectangle 4">
            <a:extLst>
              <a:ext uri="{FF2B5EF4-FFF2-40B4-BE49-F238E27FC236}">
                <a16:creationId xmlns:a16="http://schemas.microsoft.com/office/drawing/2014/main" id="{DDFF0ED8-177F-4479-9C9C-01BC6EC4CADD}"/>
              </a:ext>
            </a:extLst>
          </p:cNvPr>
          <p:cNvSpPr>
            <a:spLocks noGrp="1" noChangeArrowheads="1"/>
          </p:cNvSpPr>
          <p:nvPr>
            <p:ph type="sldNum" sz="quarter" idx="12"/>
          </p:nvPr>
        </p:nvSpPr>
        <p:spPr>
          <a:ln/>
        </p:spPr>
        <p:txBody>
          <a:bodyPr/>
          <a:lstStyle>
            <a:lvl1pPr>
              <a:defRPr/>
            </a:lvl1pPr>
          </a:lstStyle>
          <a:p>
            <a:pPr>
              <a:defRPr/>
            </a:pPr>
            <a:fld id="{3277B139-A3E5-4B25-AA0A-EFBBD16A68B2}" type="slidenum">
              <a:rPr lang="zh-TW" altLang="en-US"/>
              <a:pPr>
                <a:defRPr/>
              </a:pPr>
              <a:t>‹#›</a:t>
            </a:fld>
            <a:endParaRPr lang="en-US" altLang="zh-TW" dirty="0"/>
          </a:p>
        </p:txBody>
      </p:sp>
    </p:spTree>
    <p:extLst>
      <p:ext uri="{BB962C8B-B14F-4D97-AF65-F5344CB8AC3E}">
        <p14:creationId xmlns:p14="http://schemas.microsoft.com/office/powerpoint/2010/main" val="37638712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reserve="1">
  <p:cSld name="標題，四項物件">
    <p:spTree>
      <p:nvGrpSpPr>
        <p:cNvPr id="1" name=""/>
        <p:cNvGrpSpPr/>
        <p:nvPr/>
      </p:nvGrpSpPr>
      <p:grpSpPr>
        <a:xfrm>
          <a:off x="0" y="0"/>
          <a:ext cx="0" cy="0"/>
          <a:chOff x="0" y="0"/>
          <a:chExt cx="0" cy="0"/>
        </a:xfrm>
      </p:grpSpPr>
      <p:sp>
        <p:nvSpPr>
          <p:cNvPr id="2" name="標題 1"/>
          <p:cNvSpPr>
            <a:spLocks noGrp="1"/>
          </p:cNvSpPr>
          <p:nvPr>
            <p:ph type="title" sz="quarter"/>
          </p:nvPr>
        </p:nvSpPr>
        <p:spPr>
          <a:xfrm>
            <a:off x="239713" y="285754"/>
            <a:ext cx="8648700" cy="538163"/>
          </a:xfrm>
        </p:spPr>
        <p:txBody>
          <a:bodyPr/>
          <a:lstStyle/>
          <a:p>
            <a:r>
              <a:rPr lang="zh-TW" altLang="en-US"/>
              <a:t>按一下以編輯母片標題樣式</a:t>
            </a:r>
          </a:p>
        </p:txBody>
      </p:sp>
      <p:sp>
        <p:nvSpPr>
          <p:cNvPr id="3" name="內容版面配置區 2"/>
          <p:cNvSpPr>
            <a:spLocks noGrp="1"/>
          </p:cNvSpPr>
          <p:nvPr>
            <p:ph sz="quarter" idx="1"/>
          </p:nvPr>
        </p:nvSpPr>
        <p:spPr>
          <a:xfrm>
            <a:off x="533401" y="1371604"/>
            <a:ext cx="4014788" cy="22891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quarter" idx="2"/>
          </p:nvPr>
        </p:nvSpPr>
        <p:spPr>
          <a:xfrm>
            <a:off x="4700590" y="1371604"/>
            <a:ext cx="4014787" cy="228917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內容版面配置區 4"/>
          <p:cNvSpPr>
            <a:spLocks noGrp="1"/>
          </p:cNvSpPr>
          <p:nvPr>
            <p:ph sz="quarter" idx="3"/>
          </p:nvPr>
        </p:nvSpPr>
        <p:spPr>
          <a:xfrm>
            <a:off x="533401" y="3813179"/>
            <a:ext cx="4014788" cy="2290763"/>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內容版面配置區 5"/>
          <p:cNvSpPr>
            <a:spLocks noGrp="1"/>
          </p:cNvSpPr>
          <p:nvPr>
            <p:ph sz="quarter" idx="4"/>
          </p:nvPr>
        </p:nvSpPr>
        <p:spPr>
          <a:xfrm>
            <a:off x="4700590" y="3813179"/>
            <a:ext cx="4014787" cy="2290763"/>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Rectangle 2">
            <a:extLst>
              <a:ext uri="{FF2B5EF4-FFF2-40B4-BE49-F238E27FC236}">
                <a16:creationId xmlns:a16="http://schemas.microsoft.com/office/drawing/2014/main" id="{4DEECEB3-EE61-4E9D-BC53-B33C3FCEAE68}"/>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8" name="Rectangle 3">
            <a:extLst>
              <a:ext uri="{FF2B5EF4-FFF2-40B4-BE49-F238E27FC236}">
                <a16:creationId xmlns:a16="http://schemas.microsoft.com/office/drawing/2014/main" id="{98DC22A5-819B-4E1D-B50B-2EC5C7DC5828}"/>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9" name="Rectangle 4">
            <a:extLst>
              <a:ext uri="{FF2B5EF4-FFF2-40B4-BE49-F238E27FC236}">
                <a16:creationId xmlns:a16="http://schemas.microsoft.com/office/drawing/2014/main" id="{1258F4F2-07AF-4CF5-AA34-171D03101449}"/>
              </a:ext>
            </a:extLst>
          </p:cNvPr>
          <p:cNvSpPr>
            <a:spLocks noGrp="1" noChangeArrowheads="1"/>
          </p:cNvSpPr>
          <p:nvPr>
            <p:ph type="sldNum" sz="quarter" idx="12"/>
          </p:nvPr>
        </p:nvSpPr>
        <p:spPr>
          <a:ln/>
        </p:spPr>
        <p:txBody>
          <a:bodyPr/>
          <a:lstStyle>
            <a:lvl1pPr>
              <a:defRPr/>
            </a:lvl1pPr>
          </a:lstStyle>
          <a:p>
            <a:pPr>
              <a:defRPr/>
            </a:pPr>
            <a:fld id="{3A5E9818-6F4F-4778-A733-055C7E865BAA}" type="slidenum">
              <a:rPr lang="zh-TW" altLang="en-US"/>
              <a:pPr>
                <a:defRPr/>
              </a:pPr>
              <a:t>‹#›</a:t>
            </a:fld>
            <a:endParaRPr lang="en-US" altLang="zh-TW" dirty="0"/>
          </a:p>
        </p:txBody>
      </p:sp>
    </p:spTree>
    <p:extLst>
      <p:ext uri="{BB962C8B-B14F-4D97-AF65-F5344CB8AC3E}">
        <p14:creationId xmlns:p14="http://schemas.microsoft.com/office/powerpoint/2010/main" val="36999713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物件">
    <p:spTree>
      <p:nvGrpSpPr>
        <p:cNvPr id="1" name=""/>
        <p:cNvGrpSpPr/>
        <p:nvPr/>
      </p:nvGrpSpPr>
      <p:grpSpPr>
        <a:xfrm>
          <a:off x="0" y="0"/>
          <a:ext cx="0" cy="0"/>
          <a:chOff x="0" y="0"/>
          <a:chExt cx="0" cy="0"/>
        </a:xfrm>
      </p:grpSpPr>
      <p:sp>
        <p:nvSpPr>
          <p:cNvPr id="2" name="內容版面配置區 1"/>
          <p:cNvSpPr>
            <a:spLocks noGrp="1"/>
          </p:cNvSpPr>
          <p:nvPr>
            <p:ph/>
          </p:nvPr>
        </p:nvSpPr>
        <p:spPr>
          <a:xfrm>
            <a:off x="239713" y="285750"/>
            <a:ext cx="8648700" cy="58181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3" name="Rectangle 2">
            <a:extLst>
              <a:ext uri="{FF2B5EF4-FFF2-40B4-BE49-F238E27FC236}">
                <a16:creationId xmlns:a16="http://schemas.microsoft.com/office/drawing/2014/main" id="{17475208-DB7E-446D-A958-4F7314446171}"/>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4" name="Rectangle 3">
            <a:extLst>
              <a:ext uri="{FF2B5EF4-FFF2-40B4-BE49-F238E27FC236}">
                <a16:creationId xmlns:a16="http://schemas.microsoft.com/office/drawing/2014/main" id="{996C5FA4-6812-4B30-8306-0292C7ADCEFB}"/>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5" name="Rectangle 4">
            <a:extLst>
              <a:ext uri="{FF2B5EF4-FFF2-40B4-BE49-F238E27FC236}">
                <a16:creationId xmlns:a16="http://schemas.microsoft.com/office/drawing/2014/main" id="{DCC65335-CC47-4C1A-A49E-08123D2D0D44}"/>
              </a:ext>
            </a:extLst>
          </p:cNvPr>
          <p:cNvSpPr>
            <a:spLocks noGrp="1" noChangeArrowheads="1"/>
          </p:cNvSpPr>
          <p:nvPr>
            <p:ph type="sldNum" sz="quarter" idx="12"/>
          </p:nvPr>
        </p:nvSpPr>
        <p:spPr>
          <a:ln/>
        </p:spPr>
        <p:txBody>
          <a:bodyPr/>
          <a:lstStyle>
            <a:lvl1pPr>
              <a:defRPr/>
            </a:lvl1pPr>
          </a:lstStyle>
          <a:p>
            <a:pPr>
              <a:defRPr/>
            </a:pPr>
            <a:fld id="{04FC03BF-F69B-4F57-A6A6-1A841080FD5A}" type="slidenum">
              <a:rPr lang="zh-TW" altLang="en-US"/>
              <a:pPr>
                <a:defRPr/>
              </a:pPr>
              <a:t>‹#›</a:t>
            </a:fld>
            <a:endParaRPr lang="en-US" altLang="zh-TW" dirty="0"/>
          </a:p>
        </p:txBody>
      </p:sp>
    </p:spTree>
    <p:extLst>
      <p:ext uri="{BB962C8B-B14F-4D97-AF65-F5344CB8AC3E}">
        <p14:creationId xmlns:p14="http://schemas.microsoft.com/office/powerpoint/2010/main" val="2388546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sz="3600"/>
            </a:lvl1pPr>
          </a:lstStyle>
          <a:p>
            <a:r>
              <a:rPr lang="zh-TW" altLang="en-US" dirty="0"/>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2">
            <a:extLst>
              <a:ext uri="{FF2B5EF4-FFF2-40B4-BE49-F238E27FC236}">
                <a16:creationId xmlns:a16="http://schemas.microsoft.com/office/drawing/2014/main" id="{21446EFA-046F-4CA8-8130-635B52380E33}"/>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5" name="Rectangle 3">
            <a:extLst>
              <a:ext uri="{FF2B5EF4-FFF2-40B4-BE49-F238E27FC236}">
                <a16:creationId xmlns:a16="http://schemas.microsoft.com/office/drawing/2014/main" id="{EDA8E0B9-4F43-4EE6-9CE2-7989C1ED4BCF}"/>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6" name="Rectangle 4">
            <a:extLst>
              <a:ext uri="{FF2B5EF4-FFF2-40B4-BE49-F238E27FC236}">
                <a16:creationId xmlns:a16="http://schemas.microsoft.com/office/drawing/2014/main" id="{1A6DCFD4-9C26-4178-B00E-D714DF38D75F}"/>
              </a:ext>
            </a:extLst>
          </p:cNvPr>
          <p:cNvSpPr>
            <a:spLocks noGrp="1" noChangeArrowheads="1"/>
          </p:cNvSpPr>
          <p:nvPr>
            <p:ph type="sldNum" sz="quarter" idx="12"/>
          </p:nvPr>
        </p:nvSpPr>
        <p:spPr>
          <a:ln/>
        </p:spPr>
        <p:txBody>
          <a:bodyPr/>
          <a:lstStyle>
            <a:lvl1pPr>
              <a:defRPr/>
            </a:lvl1pPr>
          </a:lstStyle>
          <a:p>
            <a:pPr>
              <a:defRPr/>
            </a:pPr>
            <a:fld id="{9A44A0BB-55BA-4661-B7B8-15A99966D2EB}" type="slidenum">
              <a:rPr lang="zh-TW" altLang="en-US"/>
              <a:pPr>
                <a:defRPr/>
              </a:pPr>
              <a:t>‹#›</a:t>
            </a:fld>
            <a:endParaRPr lang="en-US" altLang="zh-TW" dirty="0"/>
          </a:p>
        </p:txBody>
      </p:sp>
    </p:spTree>
    <p:extLst>
      <p:ext uri="{BB962C8B-B14F-4D97-AF65-F5344CB8AC3E}">
        <p14:creationId xmlns:p14="http://schemas.microsoft.com/office/powerpoint/2010/main" val="212429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4"/>
            <a:ext cx="77724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lvl1pPr>
            <a:lvl2pPr marL="457189" indent="0">
              <a:buNone/>
              <a:defRPr sz="1800"/>
            </a:lvl2pPr>
            <a:lvl3pPr marL="914377" indent="0">
              <a:buNone/>
              <a:defRPr sz="1600"/>
            </a:lvl3pPr>
            <a:lvl4pPr marL="1371566" indent="0">
              <a:buNone/>
              <a:defRPr sz="1400"/>
            </a:lvl4pPr>
            <a:lvl5pPr marL="1828754" indent="0">
              <a:buNone/>
              <a:defRPr sz="1400"/>
            </a:lvl5pPr>
            <a:lvl6pPr marL="2285943" indent="0">
              <a:buNone/>
              <a:defRPr sz="1400"/>
            </a:lvl6pPr>
            <a:lvl7pPr marL="2743131" indent="0">
              <a:buNone/>
              <a:defRPr sz="1400"/>
            </a:lvl7pPr>
            <a:lvl8pPr marL="3200320" indent="0">
              <a:buNone/>
              <a:defRPr sz="1400"/>
            </a:lvl8pPr>
            <a:lvl9pPr marL="3657509" indent="0">
              <a:buNone/>
              <a:defRPr sz="1400"/>
            </a:lvl9pPr>
          </a:lstStyle>
          <a:p>
            <a:pPr lvl="0"/>
            <a:r>
              <a:rPr lang="zh-TW" altLang="en-US"/>
              <a:t>按一下以編輯母片文字樣式</a:t>
            </a:r>
          </a:p>
        </p:txBody>
      </p:sp>
      <p:sp>
        <p:nvSpPr>
          <p:cNvPr id="4" name="Rectangle 2">
            <a:extLst>
              <a:ext uri="{FF2B5EF4-FFF2-40B4-BE49-F238E27FC236}">
                <a16:creationId xmlns:a16="http://schemas.microsoft.com/office/drawing/2014/main" id="{FD3E3701-EE53-4A37-8C7B-E27731DFD2C7}"/>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5" name="Rectangle 3">
            <a:extLst>
              <a:ext uri="{FF2B5EF4-FFF2-40B4-BE49-F238E27FC236}">
                <a16:creationId xmlns:a16="http://schemas.microsoft.com/office/drawing/2014/main" id="{BA5A538F-4FEF-404B-80C4-A662321D4EF0}"/>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6" name="Rectangle 4">
            <a:extLst>
              <a:ext uri="{FF2B5EF4-FFF2-40B4-BE49-F238E27FC236}">
                <a16:creationId xmlns:a16="http://schemas.microsoft.com/office/drawing/2014/main" id="{1D9E4EEF-98A9-470B-831F-779CBB94560C}"/>
              </a:ext>
            </a:extLst>
          </p:cNvPr>
          <p:cNvSpPr>
            <a:spLocks noGrp="1" noChangeArrowheads="1"/>
          </p:cNvSpPr>
          <p:nvPr>
            <p:ph type="sldNum" sz="quarter" idx="12"/>
          </p:nvPr>
        </p:nvSpPr>
        <p:spPr>
          <a:ln/>
        </p:spPr>
        <p:txBody>
          <a:bodyPr/>
          <a:lstStyle>
            <a:lvl1pPr>
              <a:defRPr/>
            </a:lvl1pPr>
          </a:lstStyle>
          <a:p>
            <a:pPr>
              <a:defRPr/>
            </a:pPr>
            <a:fld id="{2B9001D1-70C0-41A5-8F78-633F823C482E}" type="slidenum">
              <a:rPr lang="zh-TW" altLang="en-US"/>
              <a:pPr>
                <a:defRPr/>
              </a:pPr>
              <a:t>‹#›</a:t>
            </a:fld>
            <a:endParaRPr lang="en-US" altLang="zh-TW" dirty="0"/>
          </a:p>
        </p:txBody>
      </p:sp>
    </p:spTree>
    <p:extLst>
      <p:ext uri="{BB962C8B-B14F-4D97-AF65-F5344CB8AC3E}">
        <p14:creationId xmlns:p14="http://schemas.microsoft.com/office/powerpoint/2010/main" val="10928565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533401" y="1371600"/>
            <a:ext cx="4014788" cy="4732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700590" y="1371600"/>
            <a:ext cx="4014787" cy="4732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2">
            <a:extLst>
              <a:ext uri="{FF2B5EF4-FFF2-40B4-BE49-F238E27FC236}">
                <a16:creationId xmlns:a16="http://schemas.microsoft.com/office/drawing/2014/main" id="{64416F5A-0806-4444-BCEE-8B349190BFE7}"/>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6" name="Rectangle 3">
            <a:extLst>
              <a:ext uri="{FF2B5EF4-FFF2-40B4-BE49-F238E27FC236}">
                <a16:creationId xmlns:a16="http://schemas.microsoft.com/office/drawing/2014/main" id="{0F73C4F7-4400-4C93-9A26-35A46C0232BE}"/>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7" name="Rectangle 4">
            <a:extLst>
              <a:ext uri="{FF2B5EF4-FFF2-40B4-BE49-F238E27FC236}">
                <a16:creationId xmlns:a16="http://schemas.microsoft.com/office/drawing/2014/main" id="{689F10E4-C396-424B-AFE8-C3A3E68B179E}"/>
              </a:ext>
            </a:extLst>
          </p:cNvPr>
          <p:cNvSpPr>
            <a:spLocks noGrp="1" noChangeArrowheads="1"/>
          </p:cNvSpPr>
          <p:nvPr>
            <p:ph type="sldNum" sz="quarter" idx="12"/>
          </p:nvPr>
        </p:nvSpPr>
        <p:spPr>
          <a:ln/>
        </p:spPr>
        <p:txBody>
          <a:bodyPr/>
          <a:lstStyle>
            <a:lvl1pPr>
              <a:defRPr/>
            </a:lvl1pPr>
          </a:lstStyle>
          <a:p>
            <a:pPr>
              <a:defRPr/>
            </a:pPr>
            <a:fld id="{4944DBA5-E341-414B-879F-D8DA15B7A6A9}" type="slidenum">
              <a:rPr lang="zh-TW" altLang="en-US"/>
              <a:pPr>
                <a:defRPr/>
              </a:pPr>
              <a:t>‹#›</a:t>
            </a:fld>
            <a:endParaRPr lang="en-US" altLang="zh-TW" dirty="0"/>
          </a:p>
        </p:txBody>
      </p:sp>
    </p:spTree>
    <p:extLst>
      <p:ext uri="{BB962C8B-B14F-4D97-AF65-F5344CB8AC3E}">
        <p14:creationId xmlns:p14="http://schemas.microsoft.com/office/powerpoint/2010/main" val="83368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7" y="1535113"/>
            <a:ext cx="4041775" cy="63976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Rectangle 2">
            <a:extLst>
              <a:ext uri="{FF2B5EF4-FFF2-40B4-BE49-F238E27FC236}">
                <a16:creationId xmlns:a16="http://schemas.microsoft.com/office/drawing/2014/main" id="{889DA259-BFB7-431C-BC82-31A1FF50CCD3}"/>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8" name="Rectangle 3">
            <a:extLst>
              <a:ext uri="{FF2B5EF4-FFF2-40B4-BE49-F238E27FC236}">
                <a16:creationId xmlns:a16="http://schemas.microsoft.com/office/drawing/2014/main" id="{DBACBBBF-7F2B-43BE-B23E-0422F28769D2}"/>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9" name="Rectangle 4">
            <a:extLst>
              <a:ext uri="{FF2B5EF4-FFF2-40B4-BE49-F238E27FC236}">
                <a16:creationId xmlns:a16="http://schemas.microsoft.com/office/drawing/2014/main" id="{C443C7BA-8F04-4A4E-97DC-0663474B4AF7}"/>
              </a:ext>
            </a:extLst>
          </p:cNvPr>
          <p:cNvSpPr>
            <a:spLocks noGrp="1" noChangeArrowheads="1"/>
          </p:cNvSpPr>
          <p:nvPr>
            <p:ph type="sldNum" sz="quarter" idx="12"/>
          </p:nvPr>
        </p:nvSpPr>
        <p:spPr>
          <a:ln/>
        </p:spPr>
        <p:txBody>
          <a:bodyPr/>
          <a:lstStyle>
            <a:lvl1pPr>
              <a:defRPr/>
            </a:lvl1pPr>
          </a:lstStyle>
          <a:p>
            <a:pPr>
              <a:defRPr/>
            </a:pPr>
            <a:fld id="{6B16F4D4-D503-4063-B59F-362B3BDFEE19}" type="slidenum">
              <a:rPr lang="zh-TW" altLang="en-US"/>
              <a:pPr>
                <a:defRPr/>
              </a:pPr>
              <a:t>‹#›</a:t>
            </a:fld>
            <a:endParaRPr lang="en-US" altLang="zh-TW" dirty="0"/>
          </a:p>
        </p:txBody>
      </p:sp>
    </p:spTree>
    <p:extLst>
      <p:ext uri="{BB962C8B-B14F-4D97-AF65-F5344CB8AC3E}">
        <p14:creationId xmlns:p14="http://schemas.microsoft.com/office/powerpoint/2010/main" val="1397254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Rectangle 2">
            <a:extLst>
              <a:ext uri="{FF2B5EF4-FFF2-40B4-BE49-F238E27FC236}">
                <a16:creationId xmlns:a16="http://schemas.microsoft.com/office/drawing/2014/main" id="{9D4A0045-A0DB-448E-B8AF-3034CA756783}"/>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4" name="Rectangle 3">
            <a:extLst>
              <a:ext uri="{FF2B5EF4-FFF2-40B4-BE49-F238E27FC236}">
                <a16:creationId xmlns:a16="http://schemas.microsoft.com/office/drawing/2014/main" id="{CA17C0F3-DBC7-4484-BA5F-278384845AE7}"/>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5" name="Rectangle 4">
            <a:extLst>
              <a:ext uri="{FF2B5EF4-FFF2-40B4-BE49-F238E27FC236}">
                <a16:creationId xmlns:a16="http://schemas.microsoft.com/office/drawing/2014/main" id="{DE55C7A8-35B7-4031-88AC-77B59B9E1462}"/>
              </a:ext>
            </a:extLst>
          </p:cNvPr>
          <p:cNvSpPr>
            <a:spLocks noGrp="1" noChangeArrowheads="1"/>
          </p:cNvSpPr>
          <p:nvPr>
            <p:ph type="sldNum" sz="quarter" idx="12"/>
          </p:nvPr>
        </p:nvSpPr>
        <p:spPr>
          <a:ln/>
        </p:spPr>
        <p:txBody>
          <a:bodyPr/>
          <a:lstStyle>
            <a:lvl1pPr>
              <a:defRPr/>
            </a:lvl1pPr>
          </a:lstStyle>
          <a:p>
            <a:pPr>
              <a:defRPr/>
            </a:pPr>
            <a:fld id="{0FD9F4C9-B773-472C-890E-428CD3A8EDDC}" type="slidenum">
              <a:rPr lang="zh-TW" altLang="en-US"/>
              <a:pPr>
                <a:defRPr/>
              </a:pPr>
              <a:t>‹#›</a:t>
            </a:fld>
            <a:endParaRPr lang="en-US" altLang="zh-TW" dirty="0"/>
          </a:p>
        </p:txBody>
      </p:sp>
    </p:spTree>
    <p:extLst>
      <p:ext uri="{BB962C8B-B14F-4D97-AF65-F5344CB8AC3E}">
        <p14:creationId xmlns:p14="http://schemas.microsoft.com/office/powerpoint/2010/main" val="2082939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23CF2588-7E42-4733-9EFD-B3B012514E68}"/>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3" name="Rectangle 3">
            <a:extLst>
              <a:ext uri="{FF2B5EF4-FFF2-40B4-BE49-F238E27FC236}">
                <a16:creationId xmlns:a16="http://schemas.microsoft.com/office/drawing/2014/main" id="{63F45286-DCC3-4501-A16D-B655BC1F64B3}"/>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4" name="Rectangle 4">
            <a:extLst>
              <a:ext uri="{FF2B5EF4-FFF2-40B4-BE49-F238E27FC236}">
                <a16:creationId xmlns:a16="http://schemas.microsoft.com/office/drawing/2014/main" id="{52AB07C4-05CB-4279-AA50-6F40793E529B}"/>
              </a:ext>
            </a:extLst>
          </p:cNvPr>
          <p:cNvSpPr>
            <a:spLocks noGrp="1" noChangeArrowheads="1"/>
          </p:cNvSpPr>
          <p:nvPr>
            <p:ph type="sldNum" sz="quarter" idx="12"/>
          </p:nvPr>
        </p:nvSpPr>
        <p:spPr>
          <a:ln/>
        </p:spPr>
        <p:txBody>
          <a:bodyPr/>
          <a:lstStyle>
            <a:lvl1pPr>
              <a:defRPr/>
            </a:lvl1pPr>
          </a:lstStyle>
          <a:p>
            <a:pPr>
              <a:defRPr/>
            </a:pPr>
            <a:fld id="{D2B083C0-4B4E-4A79-BFF7-3A3B7B19F240}" type="slidenum">
              <a:rPr lang="zh-TW" altLang="en-US"/>
              <a:pPr>
                <a:defRPr/>
              </a:pPr>
              <a:t>‹#›</a:t>
            </a:fld>
            <a:endParaRPr lang="en-US" altLang="zh-TW" dirty="0"/>
          </a:p>
        </p:txBody>
      </p:sp>
    </p:spTree>
    <p:extLst>
      <p:ext uri="{BB962C8B-B14F-4D97-AF65-F5344CB8AC3E}">
        <p14:creationId xmlns:p14="http://schemas.microsoft.com/office/powerpoint/2010/main" val="22460946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2" y="273050"/>
            <a:ext cx="3008313" cy="1162050"/>
          </a:xfrm>
        </p:spPr>
        <p:txBody>
          <a:bodyPr anchor="b"/>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73054"/>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2" y="1435103"/>
            <a:ext cx="3008313" cy="4691063"/>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zh-TW" altLang="en-US"/>
              <a:t>按一下以編輯母片文字樣式</a:t>
            </a:r>
          </a:p>
        </p:txBody>
      </p:sp>
      <p:sp>
        <p:nvSpPr>
          <p:cNvPr id="5" name="Rectangle 2">
            <a:extLst>
              <a:ext uri="{FF2B5EF4-FFF2-40B4-BE49-F238E27FC236}">
                <a16:creationId xmlns:a16="http://schemas.microsoft.com/office/drawing/2014/main" id="{D89E174E-FD4C-46FA-BDA3-C469F9B3D9FA}"/>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6" name="Rectangle 3">
            <a:extLst>
              <a:ext uri="{FF2B5EF4-FFF2-40B4-BE49-F238E27FC236}">
                <a16:creationId xmlns:a16="http://schemas.microsoft.com/office/drawing/2014/main" id="{021FE328-C402-48AF-988D-4821DCBEA5B1}"/>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7" name="Rectangle 4">
            <a:extLst>
              <a:ext uri="{FF2B5EF4-FFF2-40B4-BE49-F238E27FC236}">
                <a16:creationId xmlns:a16="http://schemas.microsoft.com/office/drawing/2014/main" id="{0659034F-17DB-4B3A-B2D5-DE71C33CCBB6}"/>
              </a:ext>
            </a:extLst>
          </p:cNvPr>
          <p:cNvSpPr>
            <a:spLocks noGrp="1" noChangeArrowheads="1"/>
          </p:cNvSpPr>
          <p:nvPr>
            <p:ph type="sldNum" sz="quarter" idx="12"/>
          </p:nvPr>
        </p:nvSpPr>
        <p:spPr>
          <a:ln/>
        </p:spPr>
        <p:txBody>
          <a:bodyPr/>
          <a:lstStyle>
            <a:lvl1pPr>
              <a:defRPr/>
            </a:lvl1pPr>
          </a:lstStyle>
          <a:p>
            <a:pPr>
              <a:defRPr/>
            </a:pPr>
            <a:fld id="{7ED45B11-82EF-4E93-86BA-EB29EBDF9BE1}" type="slidenum">
              <a:rPr lang="zh-TW" altLang="en-US"/>
              <a:pPr>
                <a:defRPr/>
              </a:pPr>
              <a:t>‹#›</a:t>
            </a:fld>
            <a:endParaRPr lang="en-US" altLang="zh-TW" dirty="0"/>
          </a:p>
        </p:txBody>
      </p:sp>
    </p:spTree>
    <p:extLst>
      <p:ext uri="{BB962C8B-B14F-4D97-AF65-F5344CB8AC3E}">
        <p14:creationId xmlns:p14="http://schemas.microsoft.com/office/powerpoint/2010/main" val="3833150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nchor="b"/>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pPr lvl="0"/>
            <a:endParaRPr lang="zh-TW" altLang="en-US" noProof="0"/>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zh-TW" altLang="en-US"/>
              <a:t>按一下以編輯母片文字樣式</a:t>
            </a:r>
          </a:p>
        </p:txBody>
      </p:sp>
      <p:sp>
        <p:nvSpPr>
          <p:cNvPr id="5" name="Rectangle 2">
            <a:extLst>
              <a:ext uri="{FF2B5EF4-FFF2-40B4-BE49-F238E27FC236}">
                <a16:creationId xmlns:a16="http://schemas.microsoft.com/office/drawing/2014/main" id="{995BBCA5-49AE-4218-A5DA-53E4D6ECED2C}"/>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6" name="Rectangle 3">
            <a:extLst>
              <a:ext uri="{FF2B5EF4-FFF2-40B4-BE49-F238E27FC236}">
                <a16:creationId xmlns:a16="http://schemas.microsoft.com/office/drawing/2014/main" id="{FD50070C-3F2F-4076-A5D6-8931BD97719A}"/>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7" name="Rectangle 4">
            <a:extLst>
              <a:ext uri="{FF2B5EF4-FFF2-40B4-BE49-F238E27FC236}">
                <a16:creationId xmlns:a16="http://schemas.microsoft.com/office/drawing/2014/main" id="{08D1197A-B770-4178-83F8-1B8732C3CA67}"/>
              </a:ext>
            </a:extLst>
          </p:cNvPr>
          <p:cNvSpPr>
            <a:spLocks noGrp="1" noChangeArrowheads="1"/>
          </p:cNvSpPr>
          <p:nvPr>
            <p:ph type="sldNum" sz="quarter" idx="12"/>
          </p:nvPr>
        </p:nvSpPr>
        <p:spPr>
          <a:ln/>
        </p:spPr>
        <p:txBody>
          <a:bodyPr/>
          <a:lstStyle>
            <a:lvl1pPr>
              <a:defRPr/>
            </a:lvl1pPr>
          </a:lstStyle>
          <a:p>
            <a:pPr>
              <a:defRPr/>
            </a:pPr>
            <a:fld id="{32F9E148-CC46-492E-9B3D-2F1A35C36F73}" type="slidenum">
              <a:rPr lang="zh-TW" altLang="en-US"/>
              <a:pPr>
                <a:defRPr/>
              </a:pPr>
              <a:t>‹#›</a:t>
            </a:fld>
            <a:endParaRPr lang="en-US" altLang="zh-TW" dirty="0"/>
          </a:p>
        </p:txBody>
      </p:sp>
    </p:spTree>
    <p:extLst>
      <p:ext uri="{BB962C8B-B14F-4D97-AF65-F5344CB8AC3E}">
        <p14:creationId xmlns:p14="http://schemas.microsoft.com/office/powerpoint/2010/main" val="701415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rgbClr val="090059"/>
            </a:gs>
          </a:gsLst>
          <a:lin ang="5400000" scaled="1"/>
        </a:gra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3FDBC93-7D9F-4E1E-9AAA-C6CF994837F4}"/>
              </a:ext>
            </a:extLst>
          </p:cNvPr>
          <p:cNvSpPr>
            <a:spLocks noGrp="1" noChangeArrowheads="1"/>
          </p:cNvSpPr>
          <p:nvPr>
            <p:ph type="dt" sz="half" idx="2"/>
          </p:nvPr>
        </p:nvSpPr>
        <p:spPr bwMode="blackWhite">
          <a:xfrm>
            <a:off x="685800" y="62484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defRPr sz="1400" dirty="0">
                <a:latin typeface="Times New Roman" pitchFamily="18" charset="0"/>
                <a:ea typeface="新細明體" pitchFamily="18" charset="-120"/>
              </a:defRPr>
            </a:lvl1pPr>
          </a:lstStyle>
          <a:p>
            <a:pPr>
              <a:defRPr/>
            </a:pPr>
            <a:endParaRPr lang="en-US" altLang="zh-TW"/>
          </a:p>
        </p:txBody>
      </p:sp>
      <p:sp>
        <p:nvSpPr>
          <p:cNvPr id="1027" name="Rectangle 3">
            <a:extLst>
              <a:ext uri="{FF2B5EF4-FFF2-40B4-BE49-F238E27FC236}">
                <a16:creationId xmlns:a16="http://schemas.microsoft.com/office/drawing/2014/main" id="{B665AAFE-89FD-4F40-BBF5-D7B11BAA8F79}"/>
              </a:ext>
            </a:extLst>
          </p:cNvPr>
          <p:cNvSpPr>
            <a:spLocks noGrp="1" noChangeArrowheads="1"/>
          </p:cNvSpPr>
          <p:nvPr>
            <p:ph type="ftr" sz="quarter" idx="3"/>
          </p:nvPr>
        </p:nvSpPr>
        <p:spPr bwMode="blackWhite">
          <a:xfrm>
            <a:off x="3124200" y="6248400"/>
            <a:ext cx="28956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ctr">
              <a:defRPr sz="1400" dirty="0">
                <a:latin typeface="Times New Roman" pitchFamily="18" charset="0"/>
                <a:ea typeface="新細明體" pitchFamily="18" charset="-120"/>
              </a:defRPr>
            </a:lvl1pPr>
          </a:lstStyle>
          <a:p>
            <a:pPr>
              <a:defRPr/>
            </a:pPr>
            <a:endParaRPr lang="en-US" altLang="zh-TW"/>
          </a:p>
        </p:txBody>
      </p:sp>
      <p:sp>
        <p:nvSpPr>
          <p:cNvPr id="1028" name="Rectangle 4">
            <a:extLst>
              <a:ext uri="{FF2B5EF4-FFF2-40B4-BE49-F238E27FC236}">
                <a16:creationId xmlns:a16="http://schemas.microsoft.com/office/drawing/2014/main" id="{6EAA3701-1650-4CC5-A1D5-0D0DCFD92BAC}"/>
              </a:ext>
            </a:extLst>
          </p:cNvPr>
          <p:cNvSpPr>
            <a:spLocks noGrp="1" noChangeArrowheads="1"/>
          </p:cNvSpPr>
          <p:nvPr>
            <p:ph type="sldNum" sz="quarter" idx="4"/>
          </p:nvPr>
        </p:nvSpPr>
        <p:spPr bwMode="blackWhite">
          <a:xfrm>
            <a:off x="6553200" y="62484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a:defRPr sz="1400" smtClean="0">
                <a:latin typeface="Times New Roman" panose="02020603050405020304" pitchFamily="18" charset="0"/>
                <a:ea typeface="新細明體" panose="02020500000000000000" pitchFamily="18" charset="-120"/>
              </a:defRPr>
            </a:lvl1pPr>
          </a:lstStyle>
          <a:p>
            <a:pPr>
              <a:defRPr/>
            </a:pPr>
            <a:fld id="{06C55174-7ACD-4201-A5D0-F6A6C13FA0CC}" type="slidenum">
              <a:rPr lang="zh-TW" altLang="en-US"/>
              <a:pPr>
                <a:defRPr/>
              </a:pPr>
              <a:t>‹#›</a:t>
            </a:fld>
            <a:endParaRPr lang="en-US" altLang="zh-TW" dirty="0"/>
          </a:p>
        </p:txBody>
      </p:sp>
      <p:sp>
        <p:nvSpPr>
          <p:cNvPr id="1029" name="Line 7">
            <a:extLst>
              <a:ext uri="{FF2B5EF4-FFF2-40B4-BE49-F238E27FC236}">
                <a16:creationId xmlns:a16="http://schemas.microsoft.com/office/drawing/2014/main" id="{32F88FF6-F012-49D5-A157-1068643B102E}"/>
              </a:ext>
            </a:extLst>
          </p:cNvPr>
          <p:cNvSpPr>
            <a:spLocks noChangeShapeType="1"/>
          </p:cNvSpPr>
          <p:nvPr/>
        </p:nvSpPr>
        <p:spPr bwMode="blackWhite">
          <a:xfrm>
            <a:off x="0" y="990600"/>
            <a:ext cx="9144000" cy="0"/>
          </a:xfrm>
          <a:prstGeom prst="line">
            <a:avLst/>
          </a:prstGeom>
          <a:noFill/>
          <a:ln w="38100">
            <a:solidFill>
              <a:srgbClr val="5AF4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TW" altLang="en-US" sz="1800"/>
          </a:p>
        </p:txBody>
      </p:sp>
      <p:sp>
        <p:nvSpPr>
          <p:cNvPr id="1032" name="Rectangle 8">
            <a:extLst>
              <a:ext uri="{FF2B5EF4-FFF2-40B4-BE49-F238E27FC236}">
                <a16:creationId xmlns:a16="http://schemas.microsoft.com/office/drawing/2014/main" id="{1D49F9A9-F982-4E6F-AAA4-9C24926CC221}"/>
              </a:ext>
            </a:extLst>
          </p:cNvPr>
          <p:cNvSpPr>
            <a:spLocks noGrp="1" noChangeArrowheads="1"/>
          </p:cNvSpPr>
          <p:nvPr>
            <p:ph type="body" idx="1"/>
          </p:nvPr>
        </p:nvSpPr>
        <p:spPr bwMode="blackWhite">
          <a:xfrm>
            <a:off x="533402" y="1371600"/>
            <a:ext cx="8181975" cy="4732338"/>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p>
            <a:pPr lvl="0"/>
            <a:r>
              <a:rPr lang="en-US" altLang="zh-TW" dirty="0"/>
              <a:t>Body Text</a:t>
            </a:r>
          </a:p>
          <a:p>
            <a:pPr lvl="1"/>
            <a:r>
              <a:rPr lang="en-US" altLang="zh-TW" dirty="0"/>
              <a:t>Second Level</a:t>
            </a:r>
          </a:p>
          <a:p>
            <a:pPr lvl="2"/>
            <a:r>
              <a:rPr lang="en-US" altLang="zh-TW" dirty="0"/>
              <a:t>Third Level</a:t>
            </a:r>
          </a:p>
          <a:p>
            <a:pPr lvl="3"/>
            <a:r>
              <a:rPr lang="en-US" altLang="zh-TW" dirty="0"/>
              <a:t>Fourth Level</a:t>
            </a:r>
          </a:p>
          <a:p>
            <a:pPr lvl="4"/>
            <a:r>
              <a:rPr lang="en-US" altLang="zh-TW" dirty="0"/>
              <a:t>Fifth Level</a:t>
            </a:r>
          </a:p>
        </p:txBody>
      </p:sp>
      <p:sp>
        <p:nvSpPr>
          <p:cNvPr id="1033" name="Rectangle 9">
            <a:extLst>
              <a:ext uri="{FF2B5EF4-FFF2-40B4-BE49-F238E27FC236}">
                <a16:creationId xmlns:a16="http://schemas.microsoft.com/office/drawing/2014/main" id="{B4C792CD-237C-46AA-A2CD-CF33B1912911}"/>
              </a:ext>
            </a:extLst>
          </p:cNvPr>
          <p:cNvSpPr>
            <a:spLocks noGrp="1" noChangeArrowheads="1"/>
          </p:cNvSpPr>
          <p:nvPr>
            <p:ph type="title"/>
          </p:nvPr>
        </p:nvSpPr>
        <p:spPr bwMode="blackWhite">
          <a:xfrm>
            <a:off x="239713" y="285754"/>
            <a:ext cx="8648700" cy="538163"/>
          </a:xfrm>
          <a:prstGeom prst="rect">
            <a:avLst/>
          </a:prstGeom>
          <a:noFill/>
          <a:ln w="9525">
            <a:noFill/>
            <a:miter lim="800000"/>
            <a:headEnd/>
            <a:tailEnd/>
          </a:ln>
          <a:effectLst/>
        </p:spPr>
        <p:txBody>
          <a:bodyPr vert="horz" wrap="square" lIns="92075" tIns="46038" rIns="92075" bIns="46038" numCol="1" anchor="ctr" anchorCtr="0" compatLnSpc="1">
            <a:prstTxWarp prst="textNoShape">
              <a:avLst/>
            </a:prstTxWarp>
          </a:bodyPr>
          <a:lstStyle/>
          <a:p>
            <a:pPr lvl="0"/>
            <a:r>
              <a:rPr lang="en-US" altLang="zh-TW" dirty="0"/>
              <a:t>HELV.NEU 96 BLK. ITAL., SIZE 30, ALL CAPS</a:t>
            </a:r>
          </a:p>
        </p:txBody>
      </p:sp>
    </p:spTree>
    <p:extLst>
      <p:ext uri="{BB962C8B-B14F-4D97-AF65-F5344CB8AC3E}">
        <p14:creationId xmlns:p14="http://schemas.microsoft.com/office/powerpoint/2010/main" val="962405679"/>
      </p:ext>
    </p:extLst>
  </p:cSld>
  <p:clrMap bg1="dk2" tx1="lt1" bg2="dk1"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hdr="0" ftr="0" dt="0"/>
  <p:txStyles>
    <p:titleStyle>
      <a:lvl1pPr algn="l" rtl="0" eaLnBrk="0" fontAlgn="base" hangingPunct="0">
        <a:lnSpc>
          <a:spcPct val="90000"/>
        </a:lnSpc>
        <a:spcBef>
          <a:spcPct val="0"/>
        </a:spcBef>
        <a:spcAft>
          <a:spcPct val="0"/>
        </a:spcAft>
        <a:defRPr sz="3200">
          <a:solidFill>
            <a:schemeClr val="tx2"/>
          </a:solidFill>
          <a:effectLst>
            <a:outerShdw blurRad="38100" dist="38100" dir="2700000" algn="tl">
              <a:srgbClr val="000000"/>
            </a:outerShdw>
          </a:effectLst>
          <a:latin typeface="+mj-lt"/>
          <a:ea typeface="+mj-ea"/>
          <a:cs typeface="+mj-cs"/>
        </a:defRPr>
      </a:lvl1pPr>
      <a:lvl2pPr algn="l" rtl="0" eaLnBrk="0" fontAlgn="base" hangingPunct="0">
        <a:lnSpc>
          <a:spcPct val="90000"/>
        </a:lnSpc>
        <a:spcBef>
          <a:spcPct val="0"/>
        </a:spcBef>
        <a:spcAft>
          <a:spcPct val="0"/>
        </a:spcAft>
        <a:defRPr sz="3200">
          <a:solidFill>
            <a:schemeClr val="tx2"/>
          </a:solidFill>
          <a:effectLst>
            <a:outerShdw blurRad="38100" dist="38100" dir="2700000" algn="tl">
              <a:srgbClr val="000000"/>
            </a:outerShdw>
          </a:effectLst>
          <a:latin typeface="Times New Roman" pitchFamily="18" charset="0"/>
          <a:ea typeface="標楷體" pitchFamily="65" charset="-120"/>
        </a:defRPr>
      </a:lvl2pPr>
      <a:lvl3pPr algn="l" rtl="0" eaLnBrk="0" fontAlgn="base" hangingPunct="0">
        <a:lnSpc>
          <a:spcPct val="90000"/>
        </a:lnSpc>
        <a:spcBef>
          <a:spcPct val="0"/>
        </a:spcBef>
        <a:spcAft>
          <a:spcPct val="0"/>
        </a:spcAft>
        <a:defRPr sz="3200">
          <a:solidFill>
            <a:schemeClr val="tx2"/>
          </a:solidFill>
          <a:effectLst>
            <a:outerShdw blurRad="38100" dist="38100" dir="2700000" algn="tl">
              <a:srgbClr val="000000"/>
            </a:outerShdw>
          </a:effectLst>
          <a:latin typeface="Times New Roman" pitchFamily="18" charset="0"/>
          <a:ea typeface="標楷體" pitchFamily="65" charset="-120"/>
        </a:defRPr>
      </a:lvl3pPr>
      <a:lvl4pPr algn="l" rtl="0" eaLnBrk="0" fontAlgn="base" hangingPunct="0">
        <a:lnSpc>
          <a:spcPct val="90000"/>
        </a:lnSpc>
        <a:spcBef>
          <a:spcPct val="0"/>
        </a:spcBef>
        <a:spcAft>
          <a:spcPct val="0"/>
        </a:spcAft>
        <a:defRPr sz="3200">
          <a:solidFill>
            <a:schemeClr val="tx2"/>
          </a:solidFill>
          <a:effectLst>
            <a:outerShdw blurRad="38100" dist="38100" dir="2700000" algn="tl">
              <a:srgbClr val="000000"/>
            </a:outerShdw>
          </a:effectLst>
          <a:latin typeface="Times New Roman" pitchFamily="18" charset="0"/>
          <a:ea typeface="標楷體" pitchFamily="65" charset="-120"/>
        </a:defRPr>
      </a:lvl4pPr>
      <a:lvl5pPr algn="l" rtl="0" eaLnBrk="0" fontAlgn="base" hangingPunct="0">
        <a:lnSpc>
          <a:spcPct val="90000"/>
        </a:lnSpc>
        <a:spcBef>
          <a:spcPct val="0"/>
        </a:spcBef>
        <a:spcAft>
          <a:spcPct val="0"/>
        </a:spcAft>
        <a:defRPr sz="3200">
          <a:solidFill>
            <a:schemeClr val="tx2"/>
          </a:solidFill>
          <a:effectLst>
            <a:outerShdw blurRad="38100" dist="38100" dir="2700000" algn="tl">
              <a:srgbClr val="000000"/>
            </a:outerShdw>
          </a:effectLst>
          <a:latin typeface="Times New Roman" pitchFamily="18" charset="0"/>
          <a:ea typeface="標楷體" pitchFamily="65" charset="-120"/>
        </a:defRPr>
      </a:lvl5pPr>
      <a:lvl6pPr marL="457189" algn="l" rtl="0" eaLnBrk="0" fontAlgn="base" hangingPunct="0">
        <a:lnSpc>
          <a:spcPct val="90000"/>
        </a:lnSpc>
        <a:spcBef>
          <a:spcPct val="0"/>
        </a:spcBef>
        <a:spcAft>
          <a:spcPct val="0"/>
        </a:spcAft>
        <a:defRPr sz="2800">
          <a:solidFill>
            <a:schemeClr val="tx2"/>
          </a:solidFill>
          <a:effectLst>
            <a:outerShdw blurRad="38100" dist="38100" dir="2700000" algn="tl">
              <a:srgbClr val="000000"/>
            </a:outerShdw>
          </a:effectLst>
          <a:latin typeface="Arial" pitchFamily="34" charset="0"/>
        </a:defRPr>
      </a:lvl6pPr>
      <a:lvl7pPr marL="914377" algn="l" rtl="0" eaLnBrk="0" fontAlgn="base" hangingPunct="0">
        <a:lnSpc>
          <a:spcPct val="90000"/>
        </a:lnSpc>
        <a:spcBef>
          <a:spcPct val="0"/>
        </a:spcBef>
        <a:spcAft>
          <a:spcPct val="0"/>
        </a:spcAft>
        <a:defRPr sz="2800">
          <a:solidFill>
            <a:schemeClr val="tx2"/>
          </a:solidFill>
          <a:effectLst>
            <a:outerShdw blurRad="38100" dist="38100" dir="2700000" algn="tl">
              <a:srgbClr val="000000"/>
            </a:outerShdw>
          </a:effectLst>
          <a:latin typeface="Arial" pitchFamily="34" charset="0"/>
        </a:defRPr>
      </a:lvl7pPr>
      <a:lvl8pPr marL="1371566" algn="l" rtl="0" eaLnBrk="0" fontAlgn="base" hangingPunct="0">
        <a:lnSpc>
          <a:spcPct val="90000"/>
        </a:lnSpc>
        <a:spcBef>
          <a:spcPct val="0"/>
        </a:spcBef>
        <a:spcAft>
          <a:spcPct val="0"/>
        </a:spcAft>
        <a:defRPr sz="2800">
          <a:solidFill>
            <a:schemeClr val="tx2"/>
          </a:solidFill>
          <a:effectLst>
            <a:outerShdw blurRad="38100" dist="38100" dir="2700000" algn="tl">
              <a:srgbClr val="000000"/>
            </a:outerShdw>
          </a:effectLst>
          <a:latin typeface="Arial" pitchFamily="34" charset="0"/>
        </a:defRPr>
      </a:lvl8pPr>
      <a:lvl9pPr marL="1828754" algn="l" rtl="0" eaLnBrk="0" fontAlgn="base" hangingPunct="0">
        <a:lnSpc>
          <a:spcPct val="90000"/>
        </a:lnSpc>
        <a:spcBef>
          <a:spcPct val="0"/>
        </a:spcBef>
        <a:spcAft>
          <a:spcPct val="0"/>
        </a:spcAft>
        <a:defRPr sz="2800">
          <a:solidFill>
            <a:schemeClr val="tx2"/>
          </a:solidFill>
          <a:effectLst>
            <a:outerShdw blurRad="38100" dist="38100" dir="2700000" algn="tl">
              <a:srgbClr val="000000"/>
            </a:outerShdw>
          </a:effectLst>
          <a:latin typeface="Arial" pitchFamily="34" charset="0"/>
        </a:defRPr>
      </a:lvl9pPr>
    </p:titleStyle>
    <p:bodyStyle>
      <a:lvl1pPr marL="285744" indent="-285744" algn="l" rtl="0" eaLnBrk="0" fontAlgn="base" hangingPunct="0">
        <a:spcBef>
          <a:spcPct val="30000"/>
        </a:spcBef>
        <a:spcAft>
          <a:spcPct val="0"/>
        </a:spcAft>
        <a:buClr>
          <a:schemeClr val="tx2"/>
        </a:buClr>
        <a:buSzPct val="100000"/>
        <a:buFont typeface="75 Helvetica Bold" charset="0"/>
        <a:buChar char="•"/>
        <a:defRPr sz="2800">
          <a:solidFill>
            <a:schemeClr val="tx1"/>
          </a:solidFill>
          <a:effectLst>
            <a:outerShdw blurRad="38100" dist="38100" dir="2700000" algn="tl">
              <a:srgbClr val="000000"/>
            </a:outerShdw>
          </a:effectLst>
          <a:latin typeface="+mn-lt"/>
          <a:ea typeface="+mn-ea"/>
          <a:cs typeface="+mn-cs"/>
        </a:defRPr>
      </a:lvl1pPr>
      <a:lvl2pPr marL="793731" indent="-349242" algn="l" rtl="0" eaLnBrk="0" fontAlgn="base" hangingPunct="0">
        <a:lnSpc>
          <a:spcPct val="90000"/>
        </a:lnSpc>
        <a:spcBef>
          <a:spcPct val="30000"/>
        </a:spcBef>
        <a:spcAft>
          <a:spcPct val="0"/>
        </a:spcAft>
        <a:buClr>
          <a:schemeClr val="tx2"/>
        </a:buClr>
        <a:buSzPct val="100000"/>
        <a:buFont typeface="75 Helvetica Bold" charset="0"/>
        <a:buChar char="–"/>
        <a:defRPr sz="2400">
          <a:solidFill>
            <a:schemeClr val="tx1"/>
          </a:solidFill>
          <a:effectLst>
            <a:outerShdw blurRad="38100" dist="38100" dir="2700000" algn="tl">
              <a:srgbClr val="000000"/>
            </a:outerShdw>
          </a:effectLst>
          <a:latin typeface="+mn-lt"/>
          <a:ea typeface="標楷體" pitchFamily="65" charset="-120"/>
        </a:defRPr>
      </a:lvl2pPr>
      <a:lvl3pPr marL="1136622" indent="-228594" algn="l" rtl="0" eaLnBrk="0" fontAlgn="base" hangingPunct="0">
        <a:lnSpc>
          <a:spcPct val="95000"/>
        </a:lnSpc>
        <a:spcBef>
          <a:spcPct val="30000"/>
        </a:spcBef>
        <a:spcAft>
          <a:spcPct val="0"/>
        </a:spcAft>
        <a:buClr>
          <a:schemeClr val="tx2"/>
        </a:buClr>
        <a:buSzPct val="100000"/>
        <a:buFont typeface="75 Helvetica Bold" charset="0"/>
        <a:buChar char="•"/>
        <a:defRPr sz="2800">
          <a:solidFill>
            <a:schemeClr val="tx1"/>
          </a:solidFill>
          <a:effectLst>
            <a:outerShdw blurRad="38100" dist="38100" dir="2700000" algn="tl">
              <a:srgbClr val="000000"/>
            </a:outerShdw>
          </a:effectLst>
          <a:latin typeface="+mn-lt"/>
          <a:ea typeface="標楷體" pitchFamily="65" charset="-120"/>
        </a:defRPr>
      </a:lvl3pPr>
      <a:lvl4pPr marL="1479514" indent="-228594" algn="l" rtl="0" eaLnBrk="0" fontAlgn="base" hangingPunct="0">
        <a:lnSpc>
          <a:spcPct val="95000"/>
        </a:lnSpc>
        <a:spcBef>
          <a:spcPct val="30000"/>
        </a:spcBef>
        <a:spcAft>
          <a:spcPct val="0"/>
        </a:spcAft>
        <a:buClr>
          <a:schemeClr val="tx2"/>
        </a:buClr>
        <a:buSzPct val="100000"/>
        <a:buFont typeface="75 Helvetica Bold" charset="0"/>
        <a:buChar char="–"/>
        <a:defRPr sz="2800">
          <a:solidFill>
            <a:schemeClr val="tx1"/>
          </a:solidFill>
          <a:effectLst>
            <a:outerShdw blurRad="38100" dist="38100" dir="2700000" algn="tl">
              <a:srgbClr val="000000"/>
            </a:outerShdw>
          </a:effectLst>
          <a:latin typeface="+mn-lt"/>
          <a:ea typeface="標楷體" pitchFamily="65" charset="-120"/>
        </a:defRPr>
      </a:lvl4pPr>
      <a:lvl5pPr marL="1822405" indent="-228594" algn="l" rtl="0" eaLnBrk="0" fontAlgn="base" hangingPunct="0">
        <a:lnSpc>
          <a:spcPct val="95000"/>
        </a:lnSpc>
        <a:spcBef>
          <a:spcPct val="30000"/>
        </a:spcBef>
        <a:spcAft>
          <a:spcPct val="0"/>
        </a:spcAft>
        <a:buClr>
          <a:schemeClr val="tx2"/>
        </a:buClr>
        <a:buSzPct val="100000"/>
        <a:buFont typeface="75 Helvetica Bold" charset="0"/>
        <a:buChar char="•"/>
        <a:defRPr sz="2800">
          <a:solidFill>
            <a:schemeClr val="tx1"/>
          </a:solidFill>
          <a:effectLst>
            <a:outerShdw blurRad="38100" dist="38100" dir="2700000" algn="tl">
              <a:srgbClr val="000000"/>
            </a:outerShdw>
          </a:effectLst>
          <a:latin typeface="+mn-lt"/>
          <a:ea typeface="標楷體" pitchFamily="65" charset="-120"/>
        </a:defRPr>
      </a:lvl5pPr>
      <a:lvl6pPr marL="2279594" indent="-228594" algn="l" rtl="0" eaLnBrk="0" fontAlgn="base" hangingPunct="0">
        <a:lnSpc>
          <a:spcPct val="95000"/>
        </a:lnSpc>
        <a:spcBef>
          <a:spcPct val="30000"/>
        </a:spcBef>
        <a:spcAft>
          <a:spcPct val="0"/>
        </a:spcAft>
        <a:buClr>
          <a:schemeClr val="tx2"/>
        </a:buClr>
        <a:buSzPct val="100000"/>
        <a:buFont typeface="75 Helvetica Bold" charset="0"/>
        <a:buChar char="•"/>
        <a:defRPr sz="2800">
          <a:solidFill>
            <a:schemeClr val="tx1"/>
          </a:solidFill>
          <a:effectLst>
            <a:outerShdw blurRad="38100" dist="38100" dir="2700000" algn="tl">
              <a:srgbClr val="000000"/>
            </a:outerShdw>
          </a:effectLst>
          <a:latin typeface="+mn-lt"/>
        </a:defRPr>
      </a:lvl6pPr>
      <a:lvl7pPr marL="2736782" indent="-228594" algn="l" rtl="0" eaLnBrk="0" fontAlgn="base" hangingPunct="0">
        <a:lnSpc>
          <a:spcPct val="95000"/>
        </a:lnSpc>
        <a:spcBef>
          <a:spcPct val="30000"/>
        </a:spcBef>
        <a:spcAft>
          <a:spcPct val="0"/>
        </a:spcAft>
        <a:buClr>
          <a:schemeClr val="tx2"/>
        </a:buClr>
        <a:buSzPct val="100000"/>
        <a:buFont typeface="75 Helvetica Bold" charset="0"/>
        <a:buChar char="•"/>
        <a:defRPr sz="2800">
          <a:solidFill>
            <a:schemeClr val="tx1"/>
          </a:solidFill>
          <a:effectLst>
            <a:outerShdw blurRad="38100" dist="38100" dir="2700000" algn="tl">
              <a:srgbClr val="000000"/>
            </a:outerShdw>
          </a:effectLst>
          <a:latin typeface="+mn-lt"/>
        </a:defRPr>
      </a:lvl7pPr>
      <a:lvl8pPr marL="3193971" indent="-228594" algn="l" rtl="0" eaLnBrk="0" fontAlgn="base" hangingPunct="0">
        <a:lnSpc>
          <a:spcPct val="95000"/>
        </a:lnSpc>
        <a:spcBef>
          <a:spcPct val="30000"/>
        </a:spcBef>
        <a:spcAft>
          <a:spcPct val="0"/>
        </a:spcAft>
        <a:buClr>
          <a:schemeClr val="tx2"/>
        </a:buClr>
        <a:buSzPct val="100000"/>
        <a:buFont typeface="75 Helvetica Bold" charset="0"/>
        <a:buChar char="•"/>
        <a:defRPr sz="2800">
          <a:solidFill>
            <a:schemeClr val="tx1"/>
          </a:solidFill>
          <a:effectLst>
            <a:outerShdw blurRad="38100" dist="38100" dir="2700000" algn="tl">
              <a:srgbClr val="000000"/>
            </a:outerShdw>
          </a:effectLst>
          <a:latin typeface="+mn-lt"/>
        </a:defRPr>
      </a:lvl8pPr>
      <a:lvl9pPr marL="3651159" indent="-228594" algn="l" rtl="0" eaLnBrk="0" fontAlgn="base" hangingPunct="0">
        <a:lnSpc>
          <a:spcPct val="95000"/>
        </a:lnSpc>
        <a:spcBef>
          <a:spcPct val="30000"/>
        </a:spcBef>
        <a:spcAft>
          <a:spcPct val="0"/>
        </a:spcAft>
        <a:buClr>
          <a:schemeClr val="tx2"/>
        </a:buClr>
        <a:buSzPct val="100000"/>
        <a:buFont typeface="75 Helvetica Bold" charset="0"/>
        <a:buChar char="•"/>
        <a:defRPr sz="2800">
          <a:solidFill>
            <a:schemeClr val="tx1"/>
          </a:solidFill>
          <a:effectLst>
            <a:outerShdw blurRad="38100" dist="38100" dir="2700000" algn="tl">
              <a:srgbClr val="000000"/>
            </a:outerShdw>
          </a:effectLst>
          <a:latin typeface="+mn-lt"/>
        </a:defRPr>
      </a:lvl9pPr>
    </p:bodyStyle>
    <p:otherStyle>
      <a:defPPr>
        <a:defRPr lang="zh-TW"/>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22357129-DA9A-4144-90FE-AEFDDF58A103}"/>
              </a:ext>
            </a:extLst>
          </p:cNvPr>
          <p:cNvSpPr>
            <a:spLocks noGrp="1"/>
          </p:cNvSpPr>
          <p:nvPr>
            <p:ph type="ctrTitle"/>
          </p:nvPr>
        </p:nvSpPr>
        <p:spPr/>
        <p:txBody>
          <a:bodyPr/>
          <a:lstStyle/>
          <a:p>
            <a:pPr algn="ctr"/>
            <a:r>
              <a:rPr lang="en-US" altLang="zh-TW" sz="4000" dirty="0">
                <a:latin typeface="Helvetica" panose="020B0604020202020204" pitchFamily="34" charset="0"/>
                <a:ea typeface="新細明體" pitchFamily="18" charset="-120"/>
                <a:cs typeface="Helvetica" panose="020B0604020202020204" pitchFamily="34" charset="0"/>
              </a:rPr>
              <a:t>Chapter 8. Joint Exploration Model (JEM) for Versatile Video Coding (H.266)</a:t>
            </a:r>
            <a:br>
              <a:rPr lang="en-US" altLang="zh-TW" dirty="0">
                <a:latin typeface="Helvetica" pitchFamily="34" charset="0"/>
                <a:ea typeface="新細明體" pitchFamily="18" charset="-120"/>
              </a:rPr>
            </a:br>
            <a:endParaRPr lang="zh-TW" altLang="en-US" dirty="0"/>
          </a:p>
        </p:txBody>
      </p:sp>
      <p:sp>
        <p:nvSpPr>
          <p:cNvPr id="6" name="副標題 5">
            <a:extLst>
              <a:ext uri="{FF2B5EF4-FFF2-40B4-BE49-F238E27FC236}">
                <a16:creationId xmlns:a16="http://schemas.microsoft.com/office/drawing/2014/main" id="{2543A6B6-B63E-4613-BA77-CDCA0FD0A054}"/>
              </a:ext>
            </a:extLst>
          </p:cNvPr>
          <p:cNvSpPr>
            <a:spLocks noGrp="1"/>
          </p:cNvSpPr>
          <p:nvPr>
            <p:ph type="subTitle" idx="1"/>
          </p:nvPr>
        </p:nvSpPr>
        <p:spPr/>
        <p:txBody>
          <a:bodyPr/>
          <a:lstStyle/>
          <a:p>
            <a:endParaRPr lang="zh-TW" altLang="en-US"/>
          </a:p>
        </p:txBody>
      </p:sp>
      <p:sp>
        <p:nvSpPr>
          <p:cNvPr id="2" name="投影片編號版面配置區 1">
            <a:extLst>
              <a:ext uri="{FF2B5EF4-FFF2-40B4-BE49-F238E27FC236}">
                <a16:creationId xmlns:a16="http://schemas.microsoft.com/office/drawing/2014/main" id="{40D3EAF2-68E7-4F47-ADC1-20DCC74B9E80}"/>
              </a:ext>
            </a:extLst>
          </p:cNvPr>
          <p:cNvSpPr>
            <a:spLocks noGrp="1"/>
          </p:cNvSpPr>
          <p:nvPr>
            <p:ph type="sldNum" sz="quarter" idx="12"/>
          </p:nvPr>
        </p:nvSpPr>
        <p:spPr/>
        <p:txBody>
          <a:bodyPr/>
          <a:lstStyle/>
          <a:p>
            <a:pPr>
              <a:defRPr/>
            </a:pPr>
            <a:fld id="{CCA4974C-148A-4063-B064-AAA1E56F164D}" type="slidenum">
              <a:rPr lang="zh-TW" altLang="en-US" smtClean="0"/>
              <a:pPr>
                <a:defRPr/>
              </a:pPr>
              <a:t>1</a:t>
            </a:fld>
            <a:endParaRPr lang="en-US" altLang="zh-TW" dirty="0"/>
          </a:p>
        </p:txBody>
      </p:sp>
    </p:spTree>
    <p:extLst>
      <p:ext uri="{BB962C8B-B14F-4D97-AF65-F5344CB8AC3E}">
        <p14:creationId xmlns:p14="http://schemas.microsoft.com/office/powerpoint/2010/main" val="25025660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Entropy coding and in-loop filters</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In JEM, context adaptive binary arithmetic coding (CABAC) is used with two improvements: multi-hypothesis probability models with different probability updating speeds are employed and the transform coefficients are coded with an optimized context model selection.</a:t>
            </a:r>
          </a:p>
          <a:p>
            <a:pPr algn="just">
              <a:defRPr/>
            </a:pPr>
            <a:endParaRPr lang="en-US" altLang="zh-TW" sz="2000" dirty="0"/>
          </a:p>
          <a:p>
            <a:pPr algn="just">
              <a:defRPr/>
            </a:pPr>
            <a:r>
              <a:rPr lang="en-US" altLang="zh-TW" sz="2000" dirty="0"/>
              <a:t>In JEM, four in-loop filters, namely, bilateral filter, deblocking filter, sample adaptive offset (SAO) filter, and adaptive loop filter (ALF) are applied in sequential order, where SAO and deblocking filters are the same as those in HEVC. </a:t>
            </a:r>
          </a:p>
          <a:p>
            <a:pPr algn="just">
              <a:defRPr/>
            </a:pPr>
            <a:endParaRPr lang="zh-TW" altLang="en-US" sz="2000" dirty="0"/>
          </a:p>
          <a:p>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6FB933B6-81ED-439D-8C13-D053C4976838}"/>
              </a:ext>
            </a:extLst>
          </p:cNvPr>
          <p:cNvSpPr>
            <a:spLocks noGrp="1"/>
          </p:cNvSpPr>
          <p:nvPr>
            <p:ph type="sldNum" sz="quarter" idx="12"/>
          </p:nvPr>
        </p:nvSpPr>
        <p:spPr/>
        <p:txBody>
          <a:bodyPr/>
          <a:lstStyle/>
          <a:p>
            <a:pPr>
              <a:defRPr/>
            </a:pPr>
            <a:fld id="{9A44A0BB-55BA-4661-B7B8-15A99966D2EB}" type="slidenum">
              <a:rPr lang="zh-TW" altLang="en-US" smtClean="0"/>
              <a:pPr>
                <a:defRPr/>
              </a:pPr>
              <a:t>10</a:t>
            </a:fld>
            <a:endParaRPr lang="en-US" altLang="zh-TW" dirty="0"/>
          </a:p>
        </p:txBody>
      </p:sp>
    </p:spTree>
    <p:extLst>
      <p:ext uri="{BB962C8B-B14F-4D97-AF65-F5344CB8AC3E}">
        <p14:creationId xmlns:p14="http://schemas.microsoft.com/office/powerpoint/2010/main" val="26038361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Quadtree plus binary tree block structure</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HEVC, quadtree (QT) splitting is used to partition a coding tree unit (CTU) into smaller units. A CTU can be a single coding unit (CU) of size M × M or four smaller units of  size (M/2</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M/2).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Each CU can be further split into one, two, or four prediction units (PUs) and t</a:t>
                </a:r>
                <a:r>
                  <a:rPr lang="en-US" altLang="zh-TW" sz="2000" dirty="0"/>
                  <a:t>he prediction modes of all PUs in one CU must all use intra </a:t>
                </a:r>
                <a:r>
                  <a:rPr lang="en-US" altLang="zh-TW" sz="2000" dirty="0" err="1"/>
                  <a:t>predition</a:t>
                </a:r>
                <a:r>
                  <a:rPr lang="en-US" altLang="zh-TW" sz="2000" dirty="0"/>
                  <a:t> or must all use inter prediction. </a:t>
                </a:r>
              </a:p>
              <a:p>
                <a:pPr algn="just">
                  <a:defRPr/>
                </a:pPr>
                <a:endParaRPr lang="en-US" altLang="zh-TW" sz="2000" dirty="0"/>
              </a:p>
              <a:p>
                <a:pPr algn="just">
                  <a:defRPr/>
                </a:pPr>
                <a:r>
                  <a:rPr lang="en-US" altLang="zh-TW" sz="2000" dirty="0"/>
                  <a:t>For residual blocks, a CU can be partitioned into transform units (TUs) according to another QT structure. </a:t>
                </a:r>
              </a:p>
              <a:p>
                <a:pPr algn="just">
                  <a:defRPr/>
                </a:pPr>
                <a:endParaRPr lang="en-US" altLang="zh-TW" sz="2000" dirty="0"/>
              </a:p>
              <a:p>
                <a:pPr algn="just">
                  <a:defRPr/>
                </a:pPr>
                <a:r>
                  <a:rPr lang="en-US" altLang="zh-TW" sz="2000" dirty="0"/>
                  <a:t>In short, HEVC utilizes multiple partitioning conceptions including CU, PU, and TU to adapt to various local characteristics.</a:t>
                </a:r>
              </a:p>
              <a:p>
                <a:pPr algn="just">
                  <a:defRPr/>
                </a:pPr>
                <a:endParaRPr lang="en-US" altLang="zh-TW" sz="2000" dirty="0"/>
              </a:p>
              <a:p>
                <a:pPr algn="just"/>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b="-258"/>
                </a:stretch>
              </a:blipFill>
            </p:spPr>
            <p:txBody>
              <a:bodyPr/>
              <a:lstStyle/>
              <a:p>
                <a:r>
                  <a:rPr lang="zh-TW" altLang="en-US">
                    <a:noFill/>
                  </a:rPr>
                  <a:t> </a:t>
                </a:r>
              </a:p>
            </p:txBody>
          </p:sp>
        </mc:Fallback>
      </mc:AlternateContent>
      <p:sp>
        <p:nvSpPr>
          <p:cNvPr id="5" name="投影片編號版面配置區 4">
            <a:extLst>
              <a:ext uri="{FF2B5EF4-FFF2-40B4-BE49-F238E27FC236}">
                <a16:creationId xmlns:a16="http://schemas.microsoft.com/office/drawing/2014/main" id="{CE7CBBB2-B7FE-400A-B33C-B85D95D50947}"/>
              </a:ext>
            </a:extLst>
          </p:cNvPr>
          <p:cNvSpPr>
            <a:spLocks noGrp="1"/>
          </p:cNvSpPr>
          <p:nvPr>
            <p:ph type="sldNum" sz="quarter" idx="12"/>
          </p:nvPr>
        </p:nvSpPr>
        <p:spPr/>
        <p:txBody>
          <a:bodyPr/>
          <a:lstStyle/>
          <a:p>
            <a:pPr>
              <a:defRPr/>
            </a:pPr>
            <a:fld id="{9A44A0BB-55BA-4661-B7B8-15A99966D2EB}" type="slidenum">
              <a:rPr lang="zh-TW" altLang="en-US" smtClean="0"/>
              <a:pPr>
                <a:defRPr/>
              </a:pPr>
              <a:t>11</a:t>
            </a:fld>
            <a:endParaRPr lang="en-US" altLang="zh-TW" dirty="0"/>
          </a:p>
        </p:txBody>
      </p:sp>
    </p:spTree>
    <p:extLst>
      <p:ext uri="{BB962C8B-B14F-4D97-AF65-F5344CB8AC3E}">
        <p14:creationId xmlns:p14="http://schemas.microsoft.com/office/powerpoint/2010/main" val="1546901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sz="3200" dirty="0"/>
              <a:t>Quadtree plus binary tree block structure (cont.)</a:t>
            </a:r>
            <a:endParaRPr lang="zh-TW" altLang="en-US" sz="3200"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In JEM, a quadtree plus binary tree (QTBT) splitting is employed, which    supports more flexibility for CU partition shapes, e.g., square or rectangular shape. </a:t>
            </a:r>
          </a:p>
          <a:p>
            <a:pPr algn="just">
              <a:defRPr/>
            </a:pPr>
            <a:endParaRPr lang="en-US" altLang="zh-TW" sz="2000" dirty="0"/>
          </a:p>
          <a:p>
            <a:pPr algn="just">
              <a:defRPr/>
            </a:pPr>
            <a:r>
              <a:rPr lang="en-US" altLang="zh-TW" sz="2000" dirty="0"/>
              <a:t>The solid lines indicate QT splitting and dotted lines indicate binary tree (BT) splitting and there are two types in BT splitting, horizontal splits and vertical splits. </a:t>
            </a:r>
          </a:p>
          <a:p>
            <a:pPr algn="just">
              <a:defRPr/>
            </a:pPr>
            <a:endParaRPr lang="en-US" altLang="zh-TW" sz="2000" dirty="0"/>
          </a:p>
          <a:p>
            <a:pPr algn="just">
              <a:defRPr/>
            </a:pPr>
            <a:r>
              <a:rPr lang="en-US" altLang="zh-TW" sz="2000" dirty="0"/>
              <a:t>The BT leaf nodes are called CUs, and one CU is one PU or one TU with the same block size.</a:t>
            </a:r>
          </a:p>
          <a:p>
            <a:pPr algn="just">
              <a:defRPr/>
            </a:pPr>
            <a:endParaRPr lang="en-US" altLang="zh-TW" sz="2000" dirty="0"/>
          </a:p>
          <a:p>
            <a:pPr lvl="0" algn="just">
              <a:buClr>
                <a:srgbClr val="FAFD00"/>
              </a:buClr>
              <a:defRPr/>
            </a:pPr>
            <a:r>
              <a:rPr lang="en-US" altLang="zh-TW" sz="2000" dirty="0">
                <a:solidFill>
                  <a:srgbClr val="FFFFFF"/>
                </a:solidFill>
              </a:rPr>
              <a:t>In JEM, </a:t>
            </a:r>
            <a:r>
              <a:rPr lang="en-US" altLang="zh-TW" sz="2000" dirty="0" err="1">
                <a:solidFill>
                  <a:srgbClr val="FFFFFF"/>
                </a:solidFill>
              </a:rPr>
              <a:t>luma</a:t>
            </a:r>
            <a:r>
              <a:rPr lang="en-US" altLang="zh-TW" sz="2000" dirty="0">
                <a:solidFill>
                  <a:srgbClr val="FFFFFF"/>
                </a:solidFill>
              </a:rPr>
              <a:t> and chroma components may have separate QTBT structures.</a:t>
            </a:r>
          </a:p>
          <a:p>
            <a:pPr algn="just">
              <a:defRPr/>
            </a:pPr>
            <a:endParaRPr lang="en-US" altLang="zh-TW" sz="2000" dirty="0"/>
          </a:p>
          <a:p>
            <a:pPr algn="just">
              <a:defRPr/>
            </a:pPr>
            <a:endParaRPr lang="en-US" altLang="zh-TW" sz="2000" dirty="0"/>
          </a:p>
          <a:p>
            <a:pPr algn="just">
              <a:defRPr/>
            </a:pPr>
            <a:endParaRPr lang="en-US" altLang="zh-TW" sz="2000" dirty="0"/>
          </a:p>
          <a:p>
            <a:pPr algn="just">
              <a:defRPr/>
            </a:pPr>
            <a:endParaRPr lang="en-US" altLang="zh-TW" sz="2000" dirty="0"/>
          </a:p>
          <a:p>
            <a:pPr algn="just">
              <a:defRPr/>
            </a:pPr>
            <a:endParaRPr lang="en-US" altLang="zh-TW" sz="2000" dirty="0"/>
          </a:p>
          <a:p>
            <a:pPr algn="just">
              <a:defRPr/>
            </a:pPr>
            <a:endParaRPr lang="en-US" altLang="zh-TW" sz="2000" dirty="0"/>
          </a:p>
          <a:p>
            <a:pPr algn="just">
              <a:defRPr/>
            </a:pPr>
            <a:endParaRPr lang="zh-TW" altLang="en-US" sz="2000" dirty="0"/>
          </a:p>
          <a:p>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1EB90D44-B498-49B8-B9B8-27678E246ED9}"/>
              </a:ext>
            </a:extLst>
          </p:cNvPr>
          <p:cNvSpPr>
            <a:spLocks noGrp="1"/>
          </p:cNvSpPr>
          <p:nvPr>
            <p:ph type="sldNum" sz="quarter" idx="12"/>
          </p:nvPr>
        </p:nvSpPr>
        <p:spPr/>
        <p:txBody>
          <a:bodyPr/>
          <a:lstStyle/>
          <a:p>
            <a:pPr>
              <a:defRPr/>
            </a:pPr>
            <a:fld id="{9A44A0BB-55BA-4661-B7B8-15A99966D2EB}" type="slidenum">
              <a:rPr lang="zh-TW" altLang="en-US" smtClean="0"/>
              <a:pPr>
                <a:defRPr/>
              </a:pPr>
              <a:t>12</a:t>
            </a:fld>
            <a:endParaRPr lang="en-US" altLang="zh-TW" dirty="0"/>
          </a:p>
        </p:txBody>
      </p:sp>
    </p:spTree>
    <p:extLst>
      <p:ext uri="{BB962C8B-B14F-4D97-AF65-F5344CB8AC3E}">
        <p14:creationId xmlns:p14="http://schemas.microsoft.com/office/powerpoint/2010/main" val="2195595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In JEM, </a:t>
            </a:r>
            <a:r>
              <a:rPr lang="en-US" altLang="zh-TW" sz="2000" i="1" dirty="0" err="1"/>
              <a:t>CTUSize</a:t>
            </a:r>
            <a:r>
              <a:rPr lang="en-US" altLang="zh-TW" sz="2000" dirty="0"/>
              <a:t> can be up to 256×256 </a:t>
            </a:r>
            <a:r>
              <a:rPr lang="en-US" altLang="zh-TW" sz="2000" dirty="0" err="1"/>
              <a:t>luma</a:t>
            </a:r>
            <a:r>
              <a:rPr lang="en-US" altLang="zh-TW" sz="2000" dirty="0"/>
              <a:t> samples, but in HEVC, the maximum  CTU size is only 64×64 </a:t>
            </a:r>
            <a:r>
              <a:rPr lang="en-US" altLang="zh-TW" sz="2000" dirty="0" err="1"/>
              <a:t>luma</a:t>
            </a:r>
            <a:r>
              <a:rPr lang="en-US" altLang="zh-TW" sz="2000" dirty="0"/>
              <a:t> samples.</a:t>
            </a:r>
          </a:p>
          <a:p>
            <a:pPr algn="just">
              <a:defRPr/>
            </a:pPr>
            <a:endParaRPr lang="zh-TW" altLang="en-US" sz="2000" dirty="0"/>
          </a:p>
          <a:p>
            <a:endParaRPr lang="zh-TW" altLang="en-US" sz="2000" dirty="0">
              <a:latin typeface="Times New Roman" panose="02020603050405020304" pitchFamily="18" charset="0"/>
              <a:cs typeface="Times New Roman" panose="02020603050405020304" pitchFamily="18" charset="0"/>
            </a:endParaRPr>
          </a:p>
        </p:txBody>
      </p:sp>
      <p:sp>
        <p:nvSpPr>
          <p:cNvPr id="5" name="標題 1">
            <a:extLst>
              <a:ext uri="{FF2B5EF4-FFF2-40B4-BE49-F238E27FC236}">
                <a16:creationId xmlns:a16="http://schemas.microsoft.com/office/drawing/2014/main" id="{FDE0E9CC-A8D4-48A7-81AE-6D88ECC7D17D}"/>
              </a:ext>
            </a:extLst>
          </p:cNvPr>
          <p:cNvSpPr>
            <a:spLocks noGrp="1"/>
          </p:cNvSpPr>
          <p:nvPr>
            <p:ph type="title"/>
          </p:nvPr>
        </p:nvSpPr>
        <p:spPr>
          <a:xfrm>
            <a:off x="239713" y="285750"/>
            <a:ext cx="8648700" cy="538163"/>
          </a:xfrm>
        </p:spPr>
        <p:txBody>
          <a:bodyPr/>
          <a:lstStyle/>
          <a:p>
            <a:pPr>
              <a:defRPr/>
            </a:pPr>
            <a:r>
              <a:rPr lang="en-US" altLang="zh-TW" sz="3200" dirty="0">
                <a:solidFill>
                  <a:srgbClr val="FAFD00"/>
                </a:solidFill>
              </a:rPr>
              <a:t>Quadtree plus binary tree block structure (cont.)</a:t>
            </a:r>
            <a:endParaRPr lang="zh-TW" altLang="en-US" dirty="0"/>
          </a:p>
        </p:txBody>
      </p:sp>
      <p:sp>
        <p:nvSpPr>
          <p:cNvPr id="2" name="投影片編號版面配置區 1">
            <a:extLst>
              <a:ext uri="{FF2B5EF4-FFF2-40B4-BE49-F238E27FC236}">
                <a16:creationId xmlns:a16="http://schemas.microsoft.com/office/drawing/2014/main" id="{A9BDA5CB-BE18-4F8B-AA68-88CB6B7DF640}"/>
              </a:ext>
            </a:extLst>
          </p:cNvPr>
          <p:cNvSpPr>
            <a:spLocks noGrp="1"/>
          </p:cNvSpPr>
          <p:nvPr>
            <p:ph type="sldNum" sz="quarter" idx="12"/>
          </p:nvPr>
        </p:nvSpPr>
        <p:spPr/>
        <p:txBody>
          <a:bodyPr/>
          <a:lstStyle/>
          <a:p>
            <a:pPr>
              <a:defRPr/>
            </a:pPr>
            <a:fld id="{9A44A0BB-55BA-4661-B7B8-15A99966D2EB}" type="slidenum">
              <a:rPr lang="zh-TW" altLang="en-US" smtClean="0"/>
              <a:pPr>
                <a:defRPr/>
              </a:pPr>
              <a:t>13</a:t>
            </a:fld>
            <a:endParaRPr lang="en-US" altLang="zh-TW" dirty="0"/>
          </a:p>
        </p:txBody>
      </p:sp>
      <p:pic>
        <p:nvPicPr>
          <p:cNvPr id="6" name="圖片 5">
            <a:extLst>
              <a:ext uri="{FF2B5EF4-FFF2-40B4-BE49-F238E27FC236}">
                <a16:creationId xmlns:a16="http://schemas.microsoft.com/office/drawing/2014/main" id="{29783452-15D4-4074-B87A-50E25627F8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6238" y="2421397"/>
            <a:ext cx="5851525" cy="2052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文字方塊 6">
            <a:extLst>
              <a:ext uri="{FF2B5EF4-FFF2-40B4-BE49-F238E27FC236}">
                <a16:creationId xmlns:a16="http://schemas.microsoft.com/office/drawing/2014/main" id="{7074B2A6-C2F9-4C6D-AF74-3BC06452BCF9}"/>
              </a:ext>
            </a:extLst>
          </p:cNvPr>
          <p:cNvSpPr txBox="1"/>
          <p:nvPr/>
        </p:nvSpPr>
        <p:spPr>
          <a:xfrm>
            <a:off x="2389238" y="4397947"/>
            <a:ext cx="435077" cy="369332"/>
          </a:xfrm>
          <a:prstGeom prst="rect">
            <a:avLst/>
          </a:prstGeom>
          <a:noFill/>
        </p:spPr>
        <p:txBody>
          <a:bodyPr wrap="square" rtlCol="0">
            <a:spAutoFit/>
          </a:bodyPr>
          <a:lstStyle/>
          <a:p>
            <a:r>
              <a:rPr lang="en-US" altLang="zh-TW" dirty="0"/>
              <a:t>(a)</a:t>
            </a:r>
            <a:endParaRPr lang="zh-TW" altLang="en-US" dirty="0"/>
          </a:p>
        </p:txBody>
      </p:sp>
      <p:sp>
        <p:nvSpPr>
          <p:cNvPr id="8" name="文字方塊 7">
            <a:extLst>
              <a:ext uri="{FF2B5EF4-FFF2-40B4-BE49-F238E27FC236}">
                <a16:creationId xmlns:a16="http://schemas.microsoft.com/office/drawing/2014/main" id="{DB6498C6-AC1C-4AE0-B6A4-CAAF28A3BD5B}"/>
              </a:ext>
            </a:extLst>
          </p:cNvPr>
          <p:cNvSpPr txBox="1"/>
          <p:nvPr/>
        </p:nvSpPr>
        <p:spPr>
          <a:xfrm>
            <a:off x="5426947" y="4408245"/>
            <a:ext cx="435077" cy="369332"/>
          </a:xfrm>
          <a:prstGeom prst="rect">
            <a:avLst/>
          </a:prstGeom>
          <a:noFill/>
        </p:spPr>
        <p:txBody>
          <a:bodyPr wrap="square" rtlCol="0">
            <a:spAutoFit/>
          </a:bodyPr>
          <a:lstStyle/>
          <a:p>
            <a:r>
              <a:rPr lang="en-US" altLang="zh-TW" dirty="0"/>
              <a:t>(b)</a:t>
            </a:r>
            <a:endParaRPr lang="zh-TW" altLang="en-US" dirty="0"/>
          </a:p>
        </p:txBody>
      </p:sp>
      <p:sp>
        <p:nvSpPr>
          <p:cNvPr id="9" name="文字方塊 8">
            <a:extLst>
              <a:ext uri="{FF2B5EF4-FFF2-40B4-BE49-F238E27FC236}">
                <a16:creationId xmlns:a16="http://schemas.microsoft.com/office/drawing/2014/main" id="{CBB1704C-4C74-496F-8BBB-FD009C0B3CE0}"/>
              </a:ext>
            </a:extLst>
          </p:cNvPr>
          <p:cNvSpPr txBox="1"/>
          <p:nvPr/>
        </p:nvSpPr>
        <p:spPr>
          <a:xfrm>
            <a:off x="1698627" y="4660078"/>
            <a:ext cx="5851524" cy="369332"/>
          </a:xfrm>
          <a:prstGeom prst="rect">
            <a:avLst/>
          </a:prstGeom>
          <a:noFill/>
        </p:spPr>
        <p:txBody>
          <a:bodyPr wrap="square" rtlCol="0">
            <a:spAutoFit/>
          </a:bodyPr>
          <a:lstStyle/>
          <a:p>
            <a:r>
              <a:rPr lang="en-US" altLang="zh-TW" dirty="0"/>
              <a:t>Block partitioning (a) and tree representation (b) using QTBT.</a:t>
            </a:r>
            <a:endParaRPr lang="zh-TW" altLang="en-US" dirty="0"/>
          </a:p>
        </p:txBody>
      </p:sp>
    </p:spTree>
    <p:extLst>
      <p:ext uri="{BB962C8B-B14F-4D97-AF65-F5344CB8AC3E}">
        <p14:creationId xmlns:p14="http://schemas.microsoft.com/office/powerpoint/2010/main" val="300779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Intra prediction</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There are four prediction mode types: planar, DC, angular directional, and cross-component linear model (CCLM). </a:t>
            </a:r>
          </a:p>
          <a:p>
            <a:pPr algn="just">
              <a:defRPr/>
            </a:pPr>
            <a:endParaRPr lang="en-US" altLang="zh-TW" sz="2000" dirty="0"/>
          </a:p>
          <a:p>
            <a:pPr algn="just">
              <a:defRPr/>
            </a:pPr>
            <a:r>
              <a:rPr lang="en-US" altLang="zh-TW" sz="2000" dirty="0"/>
              <a:t>Interpolation filters are used for deriving predicted samples, position dependent prediction combination (PDPC) is employed for the planar mode, and secondary boundary filtering is applied to diagonal and adjacent modes, as well as adjacent horizontal and vertical modes.</a:t>
            </a:r>
            <a:endParaRPr lang="zh-TW" altLang="en-US" sz="2000" dirty="0"/>
          </a:p>
          <a:p>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7AD49E7F-EE64-4A4D-81CF-04134823A2E5}"/>
              </a:ext>
            </a:extLst>
          </p:cNvPr>
          <p:cNvSpPr>
            <a:spLocks noGrp="1"/>
          </p:cNvSpPr>
          <p:nvPr>
            <p:ph type="sldNum" sz="quarter" idx="12"/>
          </p:nvPr>
        </p:nvSpPr>
        <p:spPr/>
        <p:txBody>
          <a:bodyPr/>
          <a:lstStyle/>
          <a:p>
            <a:pPr>
              <a:defRPr/>
            </a:pPr>
            <a:fld id="{9A44A0BB-55BA-4661-B7B8-15A99966D2EB}" type="slidenum">
              <a:rPr lang="zh-TW" altLang="en-US" smtClean="0"/>
              <a:pPr>
                <a:defRPr/>
              </a:pPr>
              <a:t>14</a:t>
            </a:fld>
            <a:endParaRPr lang="en-US" altLang="zh-TW" dirty="0"/>
          </a:p>
        </p:txBody>
      </p:sp>
    </p:spTree>
    <p:extLst>
      <p:ext uri="{BB962C8B-B14F-4D97-AF65-F5344CB8AC3E}">
        <p14:creationId xmlns:p14="http://schemas.microsoft.com/office/powerpoint/2010/main" val="3955297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sz="3200" dirty="0"/>
              <a:t>Intra mode coding with 67 intra prediction modes</a:t>
            </a:r>
            <a:endParaRPr lang="zh-TW" altLang="en-US" sz="3200"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In JEM, the number of directional intra modes is extended from 33 in HEVC to 65 [11] and the number of designated most probable modes (MPMs) is also increased from 3 in HEVC to 6.</a:t>
            </a:r>
          </a:p>
          <a:p>
            <a:pPr algn="just">
              <a:defRPr/>
            </a:pPr>
            <a:endParaRPr lang="en-US" altLang="zh-TW" sz="2000" dirty="0"/>
          </a:p>
          <a:p>
            <a:endParaRPr lang="zh-TW" altLang="en-US" sz="2000" dirty="0">
              <a:latin typeface="Times New Roman" panose="02020603050405020304" pitchFamily="18" charset="0"/>
              <a:cs typeface="Times New Roman" panose="02020603050405020304" pitchFamily="18" charset="0"/>
            </a:endParaRPr>
          </a:p>
        </p:txBody>
      </p:sp>
      <p:pic>
        <p:nvPicPr>
          <p:cNvPr id="6" name="圖片 5">
            <a:extLst>
              <a:ext uri="{FF2B5EF4-FFF2-40B4-BE49-F238E27FC236}">
                <a16:creationId xmlns:a16="http://schemas.microsoft.com/office/drawing/2014/main" id="{31F1A2B1-EFEE-45EF-A01F-6EF1C62A8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1091" y="2714780"/>
            <a:ext cx="3141818" cy="2880000"/>
          </a:xfrm>
          <a:prstGeom prst="rect">
            <a:avLst/>
          </a:prstGeom>
        </p:spPr>
      </p:pic>
      <p:sp>
        <p:nvSpPr>
          <p:cNvPr id="7" name="投影片編號版面配置區 6">
            <a:extLst>
              <a:ext uri="{FF2B5EF4-FFF2-40B4-BE49-F238E27FC236}">
                <a16:creationId xmlns:a16="http://schemas.microsoft.com/office/drawing/2014/main" id="{6F50CEC0-10BA-4092-AE46-3338F183F2B0}"/>
              </a:ext>
            </a:extLst>
          </p:cNvPr>
          <p:cNvSpPr>
            <a:spLocks noGrp="1"/>
          </p:cNvSpPr>
          <p:nvPr>
            <p:ph type="sldNum" sz="quarter" idx="12"/>
          </p:nvPr>
        </p:nvSpPr>
        <p:spPr/>
        <p:txBody>
          <a:bodyPr/>
          <a:lstStyle/>
          <a:p>
            <a:pPr>
              <a:defRPr/>
            </a:pPr>
            <a:fld id="{9A44A0BB-55BA-4661-B7B8-15A99966D2EB}" type="slidenum">
              <a:rPr lang="zh-TW" altLang="en-US" smtClean="0"/>
              <a:pPr>
                <a:defRPr/>
              </a:pPr>
              <a:t>15</a:t>
            </a:fld>
            <a:endParaRPr lang="en-US" altLang="zh-TW" dirty="0"/>
          </a:p>
        </p:txBody>
      </p:sp>
    </p:spTree>
    <p:extLst>
      <p:ext uri="{BB962C8B-B14F-4D97-AF65-F5344CB8AC3E}">
        <p14:creationId xmlns:p14="http://schemas.microsoft.com/office/powerpoint/2010/main" val="24324522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Four-tap intra interpolation filter</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Interpolation filters are used for angular intra prediction with the interpolation filter accuracy being 1/64 sample precision.</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For intra prediction in JEM, two sets of 32 four-tap interpolation filters are used: cubic interpolation filters for blocks with sizes </a:t>
                </a:r>
                <a14:m>
                  <m:oMath xmlns:m="http://schemas.openxmlformats.org/officeDocument/2006/math">
                    <m: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64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samples, and Gaussian interpolation filters for blocks with sizes </a:t>
                </a:r>
                <a14:m>
                  <m:oMath xmlns:m="http://schemas.openxmlformats.org/officeDocument/2006/math">
                    <m:r>
                      <a:rPr lang="en-US" altLang="zh-TW" sz="2000" i="1" dirty="0" smtClean="0">
                        <a:latin typeface="Cambria Math" panose="02040503050406030204" pitchFamily="18" charset="0"/>
                        <a:ea typeface="Cambria Math" panose="02040503050406030204" pitchFamily="18" charset="0"/>
                        <a:cs typeface="Times New Roman" panose="02020603050405020304" pitchFamily="18" charset="0"/>
                      </a:rPr>
                      <m:t>&gt;</m:t>
                    </m:r>
                  </m:oMath>
                </a14:m>
                <a:r>
                  <a:rPr lang="en-US" altLang="zh-TW" sz="2000" dirty="0">
                    <a:latin typeface="Times New Roman" panose="02020603050405020304" pitchFamily="18" charset="0"/>
                    <a:cs typeface="Times New Roman" panose="02020603050405020304" pitchFamily="18" charset="0"/>
                  </a:rPr>
                  <a:t> 64 samples.</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PDPC (position-dependent prediction combination) is applied to planar mode. Planar prediction is calculated using filtered reference samples. One of three predefined low-pass filters (3-tap, 5-tap, and 7-tap filters) is used.</a:t>
                </a:r>
              </a:p>
              <a:p>
                <a:pPr algn="just"/>
                <a:endParaRPr lang="en-US" altLang="zh-TW" sz="2000" dirty="0">
                  <a:latin typeface="Times New Roman" panose="02020603050405020304" pitchFamily="18" charset="0"/>
                  <a:cs typeface="Times New Roman" panose="02020603050405020304" pitchFamily="18" charset="0"/>
                </a:endParaRPr>
              </a:p>
              <a:p>
                <a:pPr algn="just"/>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投影片編號版面配置區 4">
            <a:extLst>
              <a:ext uri="{FF2B5EF4-FFF2-40B4-BE49-F238E27FC236}">
                <a16:creationId xmlns:a16="http://schemas.microsoft.com/office/drawing/2014/main" id="{202A362F-61A0-4990-868E-E2C375403836}"/>
              </a:ext>
            </a:extLst>
          </p:cNvPr>
          <p:cNvSpPr>
            <a:spLocks noGrp="1"/>
          </p:cNvSpPr>
          <p:nvPr>
            <p:ph type="sldNum" sz="quarter" idx="12"/>
          </p:nvPr>
        </p:nvSpPr>
        <p:spPr/>
        <p:txBody>
          <a:bodyPr/>
          <a:lstStyle/>
          <a:p>
            <a:pPr>
              <a:defRPr/>
            </a:pPr>
            <a:fld id="{9A44A0BB-55BA-4661-B7B8-15A99966D2EB}" type="slidenum">
              <a:rPr lang="zh-TW" altLang="en-US" smtClean="0"/>
              <a:pPr>
                <a:defRPr/>
              </a:pPr>
              <a:t>16</a:t>
            </a:fld>
            <a:endParaRPr lang="en-US" altLang="zh-TW" dirty="0"/>
          </a:p>
        </p:txBody>
      </p:sp>
    </p:spTree>
    <p:extLst>
      <p:ext uri="{BB962C8B-B14F-4D97-AF65-F5344CB8AC3E}">
        <p14:creationId xmlns:p14="http://schemas.microsoft.com/office/powerpoint/2010/main" val="9808559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a:xfrm>
            <a:off x="239713" y="285754"/>
            <a:ext cx="8648700" cy="538163"/>
          </a:xfrm>
        </p:spPr>
        <p:txBody>
          <a:bodyPr/>
          <a:lstStyle/>
          <a:p>
            <a:r>
              <a:rPr lang="en-US" altLang="zh-TW" sz="3200" dirty="0">
                <a:solidFill>
                  <a:srgbClr val="FAFD00"/>
                </a:solidFill>
              </a:rPr>
              <a:t>Position-dependent intra prediction combination</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The prediction sample </a:t>
                </a:r>
                <a14:m>
                  <m:oMath xmlns:m="http://schemas.openxmlformats.org/officeDocument/2006/math">
                    <m:r>
                      <a:rPr lang="en-US" altLang="zh-TW" sz="2000" i="1">
                        <a:latin typeface="Cambria Math" panose="02040503050406030204" pitchFamily="18" charset="0"/>
                        <a:cs typeface="Times New Roman" panose="02020603050405020304" pitchFamily="18" charset="0"/>
                      </a:rPr>
                      <m:t>𝑃</m:t>
                    </m:r>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𝑥</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𝑦</m:t>
                        </m:r>
                      </m:e>
                    </m:d>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obtained by planar prediction is refined as </a:t>
                </a:r>
              </a:p>
              <a:p>
                <a:pPr marL="0" indent="0" algn="just">
                  <a:buNone/>
                </a:pPr>
                <a14:m>
                  <m:oMathPara xmlns:m="http://schemas.openxmlformats.org/officeDocument/2006/math">
                    <m:oMathParaPr>
                      <m:jc m:val="left"/>
                    </m:oMathParaPr>
                    <m:oMath xmlns:m="http://schemas.openxmlformats.org/officeDocument/2006/math">
                      <m:r>
                        <a:rPr lang="en-US" altLang="zh-TW" sz="1600" b="0" i="1" smtClean="0">
                          <a:latin typeface="Cambria Math" panose="02040503050406030204" pitchFamily="18" charset="0"/>
                          <a:cs typeface="Times New Roman" panose="02020603050405020304" pitchFamily="18" charset="0"/>
                        </a:rPr>
                        <m:t>𝑃</m:t>
                      </m:r>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𝑥</m:t>
                          </m:r>
                          <m:r>
                            <a:rPr lang="en-US" altLang="zh-TW" sz="1600" b="0" i="1" smtClean="0">
                              <a:latin typeface="Cambria Math" panose="02040503050406030204" pitchFamily="18" charset="0"/>
                              <a:cs typeface="Times New Roman" panose="02020603050405020304" pitchFamily="18" charset="0"/>
                            </a:rPr>
                            <m:t>,</m:t>
                          </m:r>
                          <m:r>
                            <a:rPr lang="en-US" altLang="zh-TW" sz="1600" b="0" i="1" smtClean="0">
                              <a:latin typeface="Cambria Math" panose="02040503050406030204" pitchFamily="18" charset="0"/>
                              <a:cs typeface="Times New Roman" panose="02020603050405020304" pitchFamily="18" charset="0"/>
                            </a:rPr>
                            <m:t>𝑦</m:t>
                          </m:r>
                        </m:e>
                      </m:d>
                      <m:r>
                        <a:rPr lang="en-US" altLang="zh-TW" sz="1600" b="0" i="1" smtClean="0">
                          <a:latin typeface="Cambria Math" panose="02040503050406030204" pitchFamily="18" charset="0"/>
                          <a:cs typeface="Times New Roman" panose="02020603050405020304" pitchFamily="18" charset="0"/>
                        </a:rPr>
                        <m:t>=</m:t>
                      </m:r>
                      <m:f>
                        <m:fPr>
                          <m:ctrlPr>
                            <a:rPr lang="en-US" altLang="zh-TW" sz="1600" b="0" i="1" smtClean="0">
                              <a:latin typeface="Cambria Math" panose="02040503050406030204" pitchFamily="18" charset="0"/>
                              <a:cs typeface="Times New Roman" panose="02020603050405020304" pitchFamily="18" charset="0"/>
                            </a:rPr>
                          </m:ctrlPr>
                        </m:fPr>
                        <m:num>
                          <m:sSubSup>
                            <m:sSubSupPr>
                              <m:ctrlPr>
                                <a:rPr lang="en-US" altLang="zh-TW" sz="1600" b="0" i="1" smtClean="0">
                                  <a:latin typeface="Cambria Math" panose="02040503050406030204" pitchFamily="18" charset="0"/>
                                  <a:cs typeface="Times New Roman" panose="02020603050405020304" pitchFamily="18" charset="0"/>
                                </a:rPr>
                              </m:ctrlPr>
                            </m:sSubSupPr>
                            <m:e>
                              <m:r>
                                <a:rPr lang="en-US" altLang="zh-TW" sz="1600" b="0" i="1" smtClean="0">
                                  <a:latin typeface="Cambria Math" panose="02040503050406030204" pitchFamily="18" charset="0"/>
                                  <a:cs typeface="Times New Roman" panose="02020603050405020304" pitchFamily="18" charset="0"/>
                                </a:rPr>
                                <m:t>𝑐</m:t>
                              </m:r>
                            </m:e>
                            <m:sub>
                              <m:r>
                                <a:rPr lang="en-US" altLang="zh-TW" sz="1600" b="0" i="1" smtClean="0">
                                  <a:latin typeface="Cambria Math" panose="02040503050406030204" pitchFamily="18" charset="0"/>
                                  <a:cs typeface="Times New Roman" panose="02020603050405020304" pitchFamily="18" charset="0"/>
                                </a:rPr>
                                <m:t>1</m:t>
                              </m:r>
                            </m:sub>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𝑣</m:t>
                                  </m:r>
                                </m:e>
                              </m:d>
                            </m:sup>
                          </m:sSubSup>
                          <m:r>
                            <a:rPr lang="en-US" altLang="zh-TW" sz="1600" b="0" i="1" smtClean="0">
                              <a:latin typeface="Cambria Math" panose="02040503050406030204" pitchFamily="18" charset="0"/>
                              <a:cs typeface="Times New Roman" panose="02020603050405020304" pitchFamily="18" charset="0"/>
                            </a:rPr>
                            <m:t>𝑅</m:t>
                          </m:r>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𝑥</m:t>
                              </m:r>
                              <m:r>
                                <a:rPr lang="en-US" altLang="zh-TW" sz="1600" b="0" i="1" smtClean="0">
                                  <a:latin typeface="Cambria Math" panose="02040503050406030204" pitchFamily="18" charset="0"/>
                                  <a:cs typeface="Times New Roman" panose="02020603050405020304" pitchFamily="18" charset="0"/>
                                </a:rPr>
                                <m:t>,−1</m:t>
                              </m:r>
                            </m:e>
                          </m:d>
                          <m:r>
                            <a:rPr lang="en-US" altLang="zh-TW" sz="1600" b="0" i="1" smtClean="0">
                              <a:latin typeface="Cambria Math" panose="02040503050406030204" pitchFamily="18" charset="0"/>
                              <a:cs typeface="Times New Roman" panose="02020603050405020304" pitchFamily="18" charset="0"/>
                            </a:rPr>
                            <m:t>−</m:t>
                          </m:r>
                          <m:sSubSup>
                            <m:sSubSupPr>
                              <m:ctrlPr>
                                <a:rPr lang="en-US" altLang="zh-TW" sz="1600" b="0" i="1" smtClean="0">
                                  <a:latin typeface="Cambria Math" panose="02040503050406030204" pitchFamily="18" charset="0"/>
                                  <a:cs typeface="Times New Roman" panose="02020603050405020304" pitchFamily="18" charset="0"/>
                                </a:rPr>
                              </m:ctrlPr>
                            </m:sSubSupPr>
                            <m:e>
                              <m:r>
                                <a:rPr lang="en-US" altLang="zh-TW" sz="1600" b="0" i="1" smtClean="0">
                                  <a:latin typeface="Cambria Math" panose="02040503050406030204" pitchFamily="18" charset="0"/>
                                  <a:cs typeface="Times New Roman" panose="02020603050405020304" pitchFamily="18" charset="0"/>
                                </a:rPr>
                                <m:t>𝑐</m:t>
                              </m:r>
                            </m:e>
                            <m:sub>
                              <m:r>
                                <a:rPr lang="en-US" altLang="zh-TW" sz="1600" b="0" i="1" smtClean="0">
                                  <a:latin typeface="Cambria Math" panose="02040503050406030204" pitchFamily="18" charset="0"/>
                                  <a:cs typeface="Times New Roman" panose="02020603050405020304" pitchFamily="18" charset="0"/>
                                </a:rPr>
                                <m:t>2</m:t>
                              </m:r>
                            </m:sub>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𝑣</m:t>
                                  </m:r>
                                </m:e>
                              </m:d>
                            </m:sup>
                          </m:sSubSup>
                          <m:r>
                            <a:rPr lang="en-US" altLang="zh-TW" sz="1600" b="0" i="1" smtClean="0">
                              <a:latin typeface="Cambria Math" panose="02040503050406030204" pitchFamily="18" charset="0"/>
                              <a:cs typeface="Times New Roman" panose="02020603050405020304" pitchFamily="18" charset="0"/>
                            </a:rPr>
                            <m:t>𝑅</m:t>
                          </m:r>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−1,−1</m:t>
                              </m:r>
                            </m:e>
                          </m:d>
                        </m:num>
                        <m:den>
                          <m:sSup>
                            <m:sSupPr>
                              <m:ctrlPr>
                                <a:rPr lang="en-US" altLang="zh-TW" sz="1600" b="0" i="1" smtClean="0">
                                  <a:latin typeface="Cambria Math" panose="02040503050406030204" pitchFamily="18" charset="0"/>
                                  <a:cs typeface="Times New Roman" panose="02020603050405020304" pitchFamily="18" charset="0"/>
                                </a:rPr>
                              </m:ctrlPr>
                            </m:sSupPr>
                            <m:e>
                              <m:r>
                                <a:rPr lang="en-US" altLang="zh-TW" sz="1600" b="0" i="1" smtClean="0">
                                  <a:latin typeface="Cambria Math" panose="02040503050406030204" pitchFamily="18" charset="0"/>
                                  <a:cs typeface="Times New Roman" panose="02020603050405020304" pitchFamily="18" charset="0"/>
                                </a:rPr>
                                <m:t>2</m:t>
                              </m:r>
                            </m:e>
                            <m:sup>
                              <m:r>
                                <a:rPr lang="en-US" altLang="zh-TW" sz="1600" b="0" i="1" smtClean="0">
                                  <a:latin typeface="Cambria Math" panose="02040503050406030204" pitchFamily="18" charset="0"/>
                                  <a:cs typeface="Times New Roman" panose="02020603050405020304" pitchFamily="18" charset="0"/>
                                </a:rPr>
                                <m:t>𝑦</m:t>
                              </m:r>
                              <m:r>
                                <a:rPr lang="en-US" altLang="zh-TW" sz="1600" b="0" i="1" smtClean="0">
                                  <a:latin typeface="Cambria Math" panose="02040503050406030204" pitchFamily="18" charset="0"/>
                                  <a:cs typeface="Times New Roman" panose="02020603050405020304" pitchFamily="18" charset="0"/>
                                </a:rPr>
                                <m:t>/</m:t>
                              </m:r>
                              <m:sSub>
                                <m:sSubPr>
                                  <m:ctrlPr>
                                    <a:rPr lang="en-US" altLang="zh-TW" sz="1600" b="0" i="1" smtClean="0">
                                      <a:latin typeface="Cambria Math" panose="02040503050406030204" pitchFamily="18" charset="0"/>
                                      <a:cs typeface="Times New Roman" panose="02020603050405020304" pitchFamily="18" charset="0"/>
                                    </a:rPr>
                                  </m:ctrlPr>
                                </m:sSubPr>
                                <m:e>
                                  <m:r>
                                    <a:rPr lang="en-US" altLang="zh-TW" sz="1600" b="0" i="1" smtClean="0">
                                      <a:latin typeface="Cambria Math" panose="02040503050406030204" pitchFamily="18" charset="0"/>
                                      <a:cs typeface="Times New Roman" panose="02020603050405020304" pitchFamily="18" charset="0"/>
                                    </a:rPr>
                                    <m:t>𝑑</m:t>
                                  </m:r>
                                </m:e>
                                <m:sub>
                                  <m:r>
                                    <a:rPr lang="en-US" altLang="zh-TW" sz="1600" b="0" i="1" smtClean="0">
                                      <a:latin typeface="Cambria Math" panose="02040503050406030204" pitchFamily="18" charset="0"/>
                                      <a:cs typeface="Times New Roman" panose="02020603050405020304" pitchFamily="18" charset="0"/>
                                    </a:rPr>
                                    <m:t>𝑦</m:t>
                                  </m:r>
                                </m:sub>
                              </m:sSub>
                            </m:sup>
                          </m:sSup>
                        </m:den>
                      </m:f>
                      <m:r>
                        <a:rPr lang="en-US" altLang="zh-TW" sz="1600" b="0" i="1" smtClean="0">
                          <a:latin typeface="Cambria Math" panose="02040503050406030204" pitchFamily="18" charset="0"/>
                          <a:cs typeface="Times New Roman" panose="02020603050405020304" pitchFamily="18" charset="0"/>
                        </a:rPr>
                        <m:t>+</m:t>
                      </m:r>
                      <m:f>
                        <m:fPr>
                          <m:ctrlPr>
                            <a:rPr lang="en-US" altLang="zh-TW" sz="1600" b="0" i="1" smtClean="0">
                              <a:latin typeface="Cambria Math" panose="02040503050406030204" pitchFamily="18" charset="0"/>
                              <a:cs typeface="Times New Roman" panose="02020603050405020304" pitchFamily="18" charset="0"/>
                            </a:rPr>
                          </m:ctrlPr>
                        </m:fPr>
                        <m:num>
                          <m:sSubSup>
                            <m:sSubSupPr>
                              <m:ctrlPr>
                                <a:rPr lang="en-US" altLang="zh-TW" sz="1600" b="0" i="1" smtClean="0">
                                  <a:latin typeface="Cambria Math" panose="02040503050406030204" pitchFamily="18" charset="0"/>
                                  <a:cs typeface="Times New Roman" panose="02020603050405020304" pitchFamily="18" charset="0"/>
                                </a:rPr>
                              </m:ctrlPr>
                            </m:sSubSupPr>
                            <m:e>
                              <m:r>
                                <a:rPr lang="en-US" altLang="zh-TW" sz="1600" b="0" i="1" smtClean="0">
                                  <a:latin typeface="Cambria Math" panose="02040503050406030204" pitchFamily="18" charset="0"/>
                                  <a:cs typeface="Times New Roman" panose="02020603050405020304" pitchFamily="18" charset="0"/>
                                </a:rPr>
                                <m:t>𝑐</m:t>
                              </m:r>
                            </m:e>
                            <m:sub>
                              <m:r>
                                <a:rPr lang="en-US" altLang="zh-TW" sz="1600" b="0" i="1" smtClean="0">
                                  <a:latin typeface="Cambria Math" panose="02040503050406030204" pitchFamily="18" charset="0"/>
                                  <a:cs typeface="Times New Roman" panose="02020603050405020304" pitchFamily="18" charset="0"/>
                                </a:rPr>
                                <m:t>1</m:t>
                              </m:r>
                            </m:sub>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h</m:t>
                                  </m:r>
                                </m:e>
                              </m:d>
                            </m:sup>
                          </m:sSubSup>
                          <m:r>
                            <a:rPr lang="en-US" altLang="zh-TW" sz="1600" b="0" i="1" smtClean="0">
                              <a:latin typeface="Cambria Math" panose="02040503050406030204" pitchFamily="18" charset="0"/>
                              <a:cs typeface="Times New Roman" panose="02020603050405020304" pitchFamily="18" charset="0"/>
                            </a:rPr>
                            <m:t>𝑅</m:t>
                          </m:r>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−1,</m:t>
                              </m:r>
                              <m:r>
                                <a:rPr lang="en-US" altLang="zh-TW" sz="1600" b="0" i="1" smtClean="0">
                                  <a:latin typeface="Cambria Math" panose="02040503050406030204" pitchFamily="18" charset="0"/>
                                  <a:cs typeface="Times New Roman" panose="02020603050405020304" pitchFamily="18" charset="0"/>
                                </a:rPr>
                                <m:t>𝑦</m:t>
                              </m:r>
                            </m:e>
                          </m:d>
                          <m:r>
                            <a:rPr lang="en-US" altLang="zh-TW" sz="1600" b="0" i="1" smtClean="0">
                              <a:latin typeface="Cambria Math" panose="02040503050406030204" pitchFamily="18" charset="0"/>
                              <a:cs typeface="Times New Roman" panose="02020603050405020304" pitchFamily="18" charset="0"/>
                            </a:rPr>
                            <m:t>−</m:t>
                          </m:r>
                          <m:sSubSup>
                            <m:sSubSupPr>
                              <m:ctrlPr>
                                <a:rPr lang="en-US" altLang="zh-TW" sz="1600" b="0" i="1" smtClean="0">
                                  <a:latin typeface="Cambria Math" panose="02040503050406030204" pitchFamily="18" charset="0"/>
                                  <a:cs typeface="Times New Roman" panose="02020603050405020304" pitchFamily="18" charset="0"/>
                                </a:rPr>
                              </m:ctrlPr>
                            </m:sSubSupPr>
                            <m:e>
                              <m:r>
                                <a:rPr lang="en-US" altLang="zh-TW" sz="1600" b="0" i="1" smtClean="0">
                                  <a:latin typeface="Cambria Math" panose="02040503050406030204" pitchFamily="18" charset="0"/>
                                  <a:cs typeface="Times New Roman" panose="02020603050405020304" pitchFamily="18" charset="0"/>
                                </a:rPr>
                                <m:t>𝑐</m:t>
                              </m:r>
                            </m:e>
                            <m:sub>
                              <m:r>
                                <a:rPr lang="en-US" altLang="zh-TW" sz="1600" b="0" i="1" smtClean="0">
                                  <a:latin typeface="Cambria Math" panose="02040503050406030204" pitchFamily="18" charset="0"/>
                                  <a:cs typeface="Times New Roman" panose="02020603050405020304" pitchFamily="18" charset="0"/>
                                </a:rPr>
                                <m:t>2</m:t>
                              </m:r>
                            </m:sub>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h</m:t>
                                  </m:r>
                                </m:e>
                              </m:d>
                            </m:sup>
                          </m:sSubSup>
                          <m:r>
                            <a:rPr lang="en-US" altLang="zh-TW" sz="1600" b="0" i="1" smtClean="0">
                              <a:latin typeface="Cambria Math" panose="02040503050406030204" pitchFamily="18" charset="0"/>
                              <a:cs typeface="Times New Roman" panose="02020603050405020304" pitchFamily="18" charset="0"/>
                            </a:rPr>
                            <m:t>𝑅</m:t>
                          </m:r>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−1,−1</m:t>
                              </m:r>
                            </m:e>
                          </m:d>
                        </m:num>
                        <m:den>
                          <m:sSup>
                            <m:sSupPr>
                              <m:ctrlPr>
                                <a:rPr lang="en-US" altLang="zh-TW" sz="1600" b="0" i="1" smtClean="0">
                                  <a:latin typeface="Cambria Math" panose="02040503050406030204" pitchFamily="18" charset="0"/>
                                  <a:cs typeface="Times New Roman" panose="02020603050405020304" pitchFamily="18" charset="0"/>
                                </a:rPr>
                              </m:ctrlPr>
                            </m:sSupPr>
                            <m:e>
                              <m:r>
                                <a:rPr lang="en-US" altLang="zh-TW" sz="1600" b="0" i="1" smtClean="0">
                                  <a:latin typeface="Cambria Math" panose="02040503050406030204" pitchFamily="18" charset="0"/>
                                  <a:cs typeface="Times New Roman" panose="02020603050405020304" pitchFamily="18" charset="0"/>
                                </a:rPr>
                                <m:t>2</m:t>
                              </m:r>
                            </m:e>
                            <m:sup>
                              <m:r>
                                <a:rPr lang="en-US" altLang="zh-TW" sz="1600" b="0" i="1" smtClean="0">
                                  <a:latin typeface="Cambria Math" panose="02040503050406030204" pitchFamily="18" charset="0"/>
                                  <a:cs typeface="Times New Roman" panose="02020603050405020304" pitchFamily="18" charset="0"/>
                                </a:rPr>
                                <m:t>𝑥</m:t>
                              </m:r>
                              <m:r>
                                <a:rPr lang="en-US" altLang="zh-TW" sz="1600" b="0" i="1" smtClean="0">
                                  <a:latin typeface="Cambria Math" panose="02040503050406030204" pitchFamily="18" charset="0"/>
                                  <a:cs typeface="Times New Roman" panose="02020603050405020304" pitchFamily="18" charset="0"/>
                                </a:rPr>
                                <m:t>/</m:t>
                              </m:r>
                              <m:sSub>
                                <m:sSubPr>
                                  <m:ctrlPr>
                                    <a:rPr lang="en-US" altLang="zh-TW" sz="1600" b="0" i="1" smtClean="0">
                                      <a:latin typeface="Cambria Math" panose="02040503050406030204" pitchFamily="18" charset="0"/>
                                      <a:cs typeface="Times New Roman" panose="02020603050405020304" pitchFamily="18" charset="0"/>
                                    </a:rPr>
                                  </m:ctrlPr>
                                </m:sSubPr>
                                <m:e>
                                  <m:r>
                                    <a:rPr lang="en-US" altLang="zh-TW" sz="1600" b="0" i="1" smtClean="0">
                                      <a:latin typeface="Cambria Math" panose="02040503050406030204" pitchFamily="18" charset="0"/>
                                      <a:cs typeface="Times New Roman" panose="02020603050405020304" pitchFamily="18" charset="0"/>
                                    </a:rPr>
                                    <m:t>𝑑</m:t>
                                  </m:r>
                                </m:e>
                                <m:sub>
                                  <m:r>
                                    <a:rPr lang="en-US" altLang="zh-TW" sz="1600" b="0" i="1" smtClean="0">
                                      <a:latin typeface="Cambria Math" panose="02040503050406030204" pitchFamily="18" charset="0"/>
                                      <a:cs typeface="Times New Roman" panose="02020603050405020304" pitchFamily="18" charset="0"/>
                                    </a:rPr>
                                    <m:t>𝑥</m:t>
                                  </m:r>
                                </m:sub>
                              </m:sSub>
                            </m:sup>
                          </m:sSup>
                        </m:den>
                      </m:f>
                      <m:r>
                        <a:rPr lang="en-US" altLang="zh-TW" sz="1600" b="0" i="1" smtClean="0">
                          <a:latin typeface="Cambria Math" panose="02040503050406030204" pitchFamily="18" charset="0"/>
                          <a:cs typeface="Times New Roman" panose="02020603050405020304" pitchFamily="18" charset="0"/>
                        </a:rPr>
                        <m:t>+</m:t>
                      </m:r>
                      <m:r>
                        <a:rPr lang="en-US" altLang="zh-TW" sz="1600" b="0" i="1" smtClean="0">
                          <a:latin typeface="Cambria Math" panose="02040503050406030204" pitchFamily="18" charset="0"/>
                          <a:cs typeface="Times New Roman" panose="02020603050405020304" pitchFamily="18" charset="0"/>
                        </a:rPr>
                        <m:t>𝑏</m:t>
                      </m:r>
                      <m:d>
                        <m:dPr>
                          <m:begChr m:val="["/>
                          <m:endChr m:val="]"/>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𝑥</m:t>
                          </m:r>
                          <m:r>
                            <a:rPr lang="en-US" altLang="zh-TW" sz="1600" b="0" i="1" smtClean="0">
                              <a:latin typeface="Cambria Math" panose="02040503050406030204" pitchFamily="18" charset="0"/>
                              <a:cs typeface="Times New Roman" panose="02020603050405020304" pitchFamily="18" charset="0"/>
                            </a:rPr>
                            <m:t>,</m:t>
                          </m:r>
                          <m:r>
                            <a:rPr lang="en-US" altLang="zh-TW" sz="1600" b="0" i="1" smtClean="0">
                              <a:latin typeface="Cambria Math" panose="02040503050406030204" pitchFamily="18" charset="0"/>
                              <a:cs typeface="Times New Roman" panose="02020603050405020304" pitchFamily="18" charset="0"/>
                            </a:rPr>
                            <m:t>𝑦</m:t>
                          </m:r>
                        </m:e>
                      </m:d>
                      <m:r>
                        <a:rPr lang="en-US" altLang="zh-TW" sz="16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1600" b="0" i="1" smtClean="0">
                          <a:latin typeface="Cambria Math" panose="02040503050406030204" pitchFamily="18" charset="0"/>
                          <a:ea typeface="Cambria Math" panose="02040503050406030204" pitchFamily="18" charset="0"/>
                          <a:cs typeface="Times New Roman" panose="02020603050405020304" pitchFamily="18" charset="0"/>
                        </a:rPr>
                        <m:t>𝑃</m:t>
                      </m:r>
                      <m:d>
                        <m:dPr>
                          <m:ctrlPr>
                            <a:rPr lang="en-US" altLang="zh-TW" sz="1600" b="0" i="1" smtClean="0">
                              <a:latin typeface="Cambria Math" panose="02040503050406030204" pitchFamily="18" charset="0"/>
                              <a:ea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ea typeface="Cambria Math" panose="02040503050406030204" pitchFamily="18" charset="0"/>
                              <a:cs typeface="Times New Roman" panose="02020603050405020304" pitchFamily="18" charset="0"/>
                            </a:rPr>
                            <m:t>𝑥</m:t>
                          </m:r>
                          <m:r>
                            <a:rPr lang="en-US" altLang="zh-TW" sz="16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1600" b="0" i="1" smtClean="0">
                              <a:latin typeface="Cambria Math" panose="02040503050406030204" pitchFamily="18" charset="0"/>
                              <a:ea typeface="Cambria Math" panose="02040503050406030204" pitchFamily="18" charset="0"/>
                              <a:cs typeface="Times New Roman" panose="02020603050405020304" pitchFamily="18" charset="0"/>
                            </a:rPr>
                            <m:t>𝑦</m:t>
                          </m:r>
                        </m:e>
                      </m:d>
                      <m:r>
                        <a:rPr lang="en-US" altLang="zh-TW" sz="1600" b="0" i="1" smtClean="0">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altLang="zh-TW" sz="1600" dirty="0">
                  <a:latin typeface="Times New Roman" panose="02020603050405020304" pitchFamily="18" charset="0"/>
                  <a:cs typeface="Times New Roman" panose="02020603050405020304" pitchFamily="18" charset="0"/>
                </a:endParaRPr>
              </a:p>
              <a:p>
                <a:pPr marL="284400" indent="0" algn="just">
                  <a:buNone/>
                </a:pPr>
                <a:r>
                  <a:rPr lang="en-US" altLang="zh-TW" sz="2000" dirty="0">
                    <a:latin typeface="Times New Roman" panose="02020603050405020304" pitchFamily="18" charset="0"/>
                    <a:cs typeface="Times New Roman" panose="02020603050405020304" pitchFamily="18" charset="0"/>
                  </a:rPr>
                  <a:t>where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𝑅</m:t>
                    </m:r>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𝑥</m:t>
                        </m:r>
                        <m:r>
                          <a:rPr lang="en-US" altLang="zh-TW" sz="2000" b="0" i="1" smtClean="0">
                            <a:latin typeface="Cambria Math" panose="02040503050406030204" pitchFamily="18" charset="0"/>
                            <a:cs typeface="Times New Roman" panose="02020603050405020304" pitchFamily="18" charset="0"/>
                          </a:rPr>
                          <m:t>,−1</m:t>
                        </m:r>
                      </m:e>
                    </m:d>
                  </m:oMath>
                </a14:m>
                <a:r>
                  <a:rPr lang="en-US" altLang="zh-TW" sz="2000" dirty="0">
                    <a:latin typeface="Times New Roman" panose="02020603050405020304" pitchFamily="18" charset="0"/>
                    <a:cs typeface="Times New Roman" panose="02020603050405020304" pitchFamily="18" charset="0"/>
                  </a:rPr>
                  <a:t>,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𝑅</m:t>
                    </m:r>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−1,</m:t>
                        </m:r>
                        <m:r>
                          <a:rPr lang="en-US" altLang="zh-TW" sz="2000" b="0" i="1" smtClean="0">
                            <a:latin typeface="Cambria Math" panose="02040503050406030204" pitchFamily="18" charset="0"/>
                            <a:cs typeface="Times New Roman" panose="02020603050405020304" pitchFamily="18" charset="0"/>
                          </a:rPr>
                          <m:t>𝑦</m:t>
                        </m:r>
                      </m:e>
                    </m:d>
                  </m:oMath>
                </a14:m>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denote the nonfiltered reference samples located at top and left boundaries of the current prediction sample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𝑃</m:t>
                    </m:r>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𝑥</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e>
                    </m:d>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𝑅</m:t>
                    </m:r>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−1,−1</m:t>
                        </m:r>
                      </m:e>
                    </m:d>
                  </m:oMath>
                </a14:m>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denotes the reference sample located in the top-left corner of the current block.</a:t>
                </a:r>
              </a:p>
              <a:p>
                <a:pPr marL="230400" indent="0" algn="just">
                  <a:buNone/>
                </a:pPr>
                <a:endParaRPr lang="en-US" altLang="zh-TW" sz="2000" dirty="0">
                  <a:latin typeface="Times New Roman" panose="02020603050405020304" pitchFamily="18" charset="0"/>
                  <a:cs typeface="Times New Roman" panose="02020603050405020304" pitchFamily="18" charset="0"/>
                </a:endParaRPr>
              </a:p>
              <a:p>
                <a:pPr lvl="0" algn="just">
                  <a:buClr>
                    <a:srgbClr val="FAFD00"/>
                  </a:buClr>
                </a:pPr>
                <a:r>
                  <a:rPr lang="en-US" altLang="zh-TW" sz="2000" dirty="0">
                    <a:solidFill>
                      <a:srgbClr val="FFFFFF"/>
                    </a:solidFill>
                    <a:cs typeface="Times New Roman" panose="02020603050405020304" pitchFamily="18" charset="0"/>
                  </a:rPr>
                  <a:t>Here, </a:t>
                </a:r>
                <a14:m>
                  <m:oMath xmlns:m="http://schemas.openxmlformats.org/officeDocument/2006/math">
                    <m:r>
                      <a:rPr lang="en-US" altLang="zh-TW" sz="2000" i="1">
                        <a:solidFill>
                          <a:srgbClr val="FFFFFF"/>
                        </a:solidFill>
                        <a:latin typeface="Cambria Math" panose="02040503050406030204" pitchFamily="18" charset="0"/>
                        <a:cs typeface="Times New Roman" panose="02020603050405020304" pitchFamily="18" charset="0"/>
                      </a:rPr>
                      <m:t>𝑏</m:t>
                    </m:r>
                    <m:d>
                      <m:dPr>
                        <m:begChr m:val="["/>
                        <m:endChr m:val="]"/>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𝑥</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e>
                    </m:d>
                  </m:oMath>
                </a14:m>
                <a:r>
                  <a:rPr lang="zh-TW" altLang="en-US" sz="2000" dirty="0">
                    <a:solidFill>
                      <a:srgbClr val="FFFFFF"/>
                    </a:solidFill>
                    <a:latin typeface="Times New Roman" panose="02020603050405020304" pitchFamily="18" charset="0"/>
                    <a:cs typeface="Times New Roman" panose="02020603050405020304" pitchFamily="18" charset="0"/>
                  </a:rPr>
                  <a:t> </a:t>
                </a:r>
                <a:r>
                  <a:rPr lang="en-US" altLang="zh-TW" sz="2000" dirty="0">
                    <a:solidFill>
                      <a:srgbClr val="FFFFFF"/>
                    </a:solidFill>
                    <a:latin typeface="Times New Roman" panose="02020603050405020304" pitchFamily="18" charset="0"/>
                    <a:cs typeface="Times New Roman" panose="02020603050405020304" pitchFamily="18" charset="0"/>
                  </a:rPr>
                  <a:t>is a normalization factor defined as </a:t>
                </a:r>
              </a:p>
              <a:p>
                <a:pPr marL="0" lvl="0" indent="0" algn="just">
                  <a:buClr>
                    <a:srgbClr val="FAFD00"/>
                  </a:buClr>
                  <a:buNone/>
                </a:pPr>
                <a14:m>
                  <m:oMathPara xmlns:m="http://schemas.openxmlformats.org/officeDocument/2006/math">
                    <m:oMathParaPr>
                      <m:jc m:val="centerGroup"/>
                    </m:oMathParaPr>
                    <m:oMath xmlns:m="http://schemas.openxmlformats.org/officeDocument/2006/math">
                      <m:r>
                        <a:rPr lang="en-US" altLang="zh-TW" sz="2000" i="1">
                          <a:solidFill>
                            <a:srgbClr val="FFFFFF"/>
                          </a:solidFill>
                          <a:latin typeface="Cambria Math" panose="02040503050406030204" pitchFamily="18" charset="0"/>
                          <a:cs typeface="Times New Roman" panose="02020603050405020304" pitchFamily="18" charset="0"/>
                        </a:rPr>
                        <m:t>𝑏</m:t>
                      </m:r>
                      <m:d>
                        <m:dPr>
                          <m:begChr m:val="["/>
                          <m:endChr m:val="]"/>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𝑥</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e>
                      </m:d>
                      <m:r>
                        <a:rPr lang="en-US" altLang="zh-TW" sz="2000" i="1">
                          <a:solidFill>
                            <a:srgbClr val="FFFFFF"/>
                          </a:solidFill>
                          <a:latin typeface="Cambria Math" panose="02040503050406030204" pitchFamily="18" charset="0"/>
                          <a:cs typeface="Times New Roman" panose="02020603050405020304" pitchFamily="18" charset="0"/>
                        </a:rPr>
                        <m:t>=1−</m:t>
                      </m:r>
                      <m:f>
                        <m:fPr>
                          <m:ctrlPr>
                            <a:rPr lang="en-US" altLang="zh-TW" sz="2000" i="1">
                              <a:solidFill>
                                <a:srgbClr val="FFFFFF"/>
                              </a:solidFill>
                              <a:latin typeface="Cambria Math" panose="02040503050406030204" pitchFamily="18" charset="0"/>
                              <a:cs typeface="Times New Roman" panose="02020603050405020304" pitchFamily="18" charset="0"/>
                            </a:rPr>
                          </m:ctrlPr>
                        </m:fPr>
                        <m:num>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𝑐</m:t>
                              </m:r>
                            </m:e>
                            <m:sub>
                              <m:r>
                                <a:rPr lang="en-US" altLang="zh-TW" sz="2000" i="1">
                                  <a:solidFill>
                                    <a:srgbClr val="FFFFFF"/>
                                  </a:solidFill>
                                  <a:latin typeface="Cambria Math" panose="02040503050406030204" pitchFamily="18" charset="0"/>
                                  <a:cs typeface="Times New Roman" panose="02020603050405020304" pitchFamily="18" charset="0"/>
                                </a:rPr>
                                <m:t>1</m:t>
                              </m:r>
                            </m:sub>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𝑣</m:t>
                                  </m:r>
                                </m:e>
                              </m:d>
                            </m:sup>
                          </m:sSubSup>
                          <m:r>
                            <a:rPr lang="en-US" altLang="zh-TW" sz="2000" i="1">
                              <a:solidFill>
                                <a:srgbClr val="FFFFFF"/>
                              </a:solidFill>
                              <a:latin typeface="Cambria Math" panose="02040503050406030204" pitchFamily="18" charset="0"/>
                              <a:cs typeface="Times New Roman" panose="02020603050405020304" pitchFamily="18" charset="0"/>
                            </a:rPr>
                            <m:t>−</m:t>
                          </m:r>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𝑐</m:t>
                              </m:r>
                            </m:e>
                            <m:sub>
                              <m:r>
                                <a:rPr lang="en-US" altLang="zh-TW" sz="2000" i="1">
                                  <a:solidFill>
                                    <a:srgbClr val="FFFFFF"/>
                                  </a:solidFill>
                                  <a:latin typeface="Cambria Math" panose="02040503050406030204" pitchFamily="18" charset="0"/>
                                  <a:cs typeface="Times New Roman" panose="02020603050405020304" pitchFamily="18" charset="0"/>
                                </a:rPr>
                                <m:t>2</m:t>
                              </m:r>
                            </m:sub>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𝑣</m:t>
                                  </m:r>
                                </m:e>
                              </m:d>
                            </m:sup>
                          </m:sSubSup>
                        </m:num>
                        <m:den>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en-US" altLang="zh-TW" sz="2000" i="1">
                                  <a:solidFill>
                                    <a:srgbClr val="FFFFFF"/>
                                  </a:solidFill>
                                  <a:latin typeface="Cambria Math" panose="02040503050406030204" pitchFamily="18" charset="0"/>
                                  <a:cs typeface="Times New Roman" panose="02020603050405020304" pitchFamily="18" charset="0"/>
                                </a:rPr>
                                <m:t>2</m:t>
                              </m:r>
                            </m:e>
                            <m:sup>
                              <m:f>
                                <m:fPr>
                                  <m:ctrlPr>
                                    <a:rPr lang="en-US" altLang="zh-TW" sz="2000" i="1">
                                      <a:solidFill>
                                        <a:srgbClr val="FFFFFF"/>
                                      </a:solidFill>
                                      <a:latin typeface="Cambria Math" panose="02040503050406030204" pitchFamily="18" charset="0"/>
                                      <a:cs typeface="Times New Roman" panose="02020603050405020304" pitchFamily="18" charset="0"/>
                                    </a:rPr>
                                  </m:ctrlPr>
                                </m:fPr>
                                <m:num>
                                  <m:r>
                                    <a:rPr lang="en-US" altLang="zh-TW" sz="2000" i="1">
                                      <a:solidFill>
                                        <a:srgbClr val="FFFFFF"/>
                                      </a:solidFill>
                                      <a:latin typeface="Cambria Math" panose="02040503050406030204" pitchFamily="18" charset="0"/>
                                      <a:cs typeface="Times New Roman" panose="02020603050405020304" pitchFamily="18" charset="0"/>
                                    </a:rPr>
                                    <m:t>𝑦</m:t>
                                  </m:r>
                                </m:num>
                                <m:den>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en-US" altLang="zh-TW" sz="2000" i="1">
                                          <a:solidFill>
                                            <a:srgbClr val="FFFFFF"/>
                                          </a:solidFill>
                                          <a:latin typeface="Cambria Math" panose="02040503050406030204" pitchFamily="18" charset="0"/>
                                          <a:cs typeface="Times New Roman" panose="02020603050405020304" pitchFamily="18" charset="0"/>
                                        </a:rPr>
                                        <m:t>𝑑</m:t>
                                      </m:r>
                                    </m:e>
                                    <m:sub>
                                      <m:r>
                                        <a:rPr lang="en-US" altLang="zh-TW" sz="2000" i="1">
                                          <a:solidFill>
                                            <a:srgbClr val="FFFFFF"/>
                                          </a:solidFill>
                                          <a:latin typeface="Cambria Math" panose="02040503050406030204" pitchFamily="18" charset="0"/>
                                          <a:cs typeface="Times New Roman" panose="02020603050405020304" pitchFamily="18" charset="0"/>
                                        </a:rPr>
                                        <m:t>𝑦</m:t>
                                      </m:r>
                                    </m:sub>
                                  </m:sSub>
                                </m:den>
                              </m:f>
                            </m:sup>
                          </m:sSup>
                        </m:den>
                      </m:f>
                      <m:r>
                        <a:rPr lang="en-US" altLang="zh-TW" sz="2000" i="1">
                          <a:solidFill>
                            <a:srgbClr val="FFFFFF"/>
                          </a:solidFill>
                          <a:latin typeface="Cambria Math" panose="02040503050406030204" pitchFamily="18" charset="0"/>
                          <a:cs typeface="Times New Roman" panose="02020603050405020304" pitchFamily="18" charset="0"/>
                        </a:rPr>
                        <m:t>+</m:t>
                      </m:r>
                      <m:f>
                        <m:fPr>
                          <m:ctrlPr>
                            <a:rPr lang="en-US" altLang="zh-TW" sz="2000" i="1">
                              <a:solidFill>
                                <a:srgbClr val="FFFFFF"/>
                              </a:solidFill>
                              <a:latin typeface="Cambria Math" panose="02040503050406030204" pitchFamily="18" charset="0"/>
                              <a:cs typeface="Times New Roman" panose="02020603050405020304" pitchFamily="18" charset="0"/>
                            </a:rPr>
                          </m:ctrlPr>
                        </m:fPr>
                        <m:num>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𝑐</m:t>
                              </m:r>
                            </m:e>
                            <m:sub>
                              <m:r>
                                <a:rPr lang="en-US" altLang="zh-TW" sz="2000" i="1">
                                  <a:solidFill>
                                    <a:srgbClr val="FFFFFF"/>
                                  </a:solidFill>
                                  <a:latin typeface="Cambria Math" panose="02040503050406030204" pitchFamily="18" charset="0"/>
                                  <a:cs typeface="Times New Roman" panose="02020603050405020304" pitchFamily="18" charset="0"/>
                                </a:rPr>
                                <m:t>1</m:t>
                              </m:r>
                            </m:sub>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h</m:t>
                                  </m:r>
                                </m:e>
                              </m:d>
                            </m:sup>
                          </m:sSubSup>
                          <m:r>
                            <a:rPr lang="en-US" altLang="zh-TW" sz="2000" i="1">
                              <a:solidFill>
                                <a:srgbClr val="FFFFFF"/>
                              </a:solidFill>
                              <a:latin typeface="Cambria Math" panose="02040503050406030204" pitchFamily="18" charset="0"/>
                              <a:cs typeface="Times New Roman" panose="02020603050405020304" pitchFamily="18" charset="0"/>
                            </a:rPr>
                            <m:t>−</m:t>
                          </m:r>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𝑐</m:t>
                              </m:r>
                            </m:e>
                            <m:sub>
                              <m:r>
                                <a:rPr lang="en-US" altLang="zh-TW" sz="2000" i="1">
                                  <a:solidFill>
                                    <a:srgbClr val="FFFFFF"/>
                                  </a:solidFill>
                                  <a:latin typeface="Cambria Math" panose="02040503050406030204" pitchFamily="18" charset="0"/>
                                  <a:cs typeface="Times New Roman" panose="02020603050405020304" pitchFamily="18" charset="0"/>
                                </a:rPr>
                                <m:t>2</m:t>
                              </m:r>
                            </m:sub>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h</m:t>
                                  </m:r>
                                </m:e>
                              </m:d>
                            </m:sup>
                          </m:sSubSup>
                        </m:num>
                        <m:den>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en-US" altLang="zh-TW" sz="2000" i="1">
                                  <a:solidFill>
                                    <a:srgbClr val="FFFFFF"/>
                                  </a:solidFill>
                                  <a:latin typeface="Cambria Math" panose="02040503050406030204" pitchFamily="18" charset="0"/>
                                  <a:cs typeface="Times New Roman" panose="02020603050405020304" pitchFamily="18" charset="0"/>
                                </a:rPr>
                                <m:t>2</m:t>
                              </m:r>
                            </m:e>
                            <m:sup>
                              <m:f>
                                <m:fPr>
                                  <m:ctrlPr>
                                    <a:rPr lang="en-US" altLang="zh-TW" sz="2000" i="1">
                                      <a:solidFill>
                                        <a:srgbClr val="FFFFFF"/>
                                      </a:solidFill>
                                      <a:latin typeface="Cambria Math" panose="02040503050406030204" pitchFamily="18" charset="0"/>
                                      <a:cs typeface="Times New Roman" panose="02020603050405020304" pitchFamily="18" charset="0"/>
                                    </a:rPr>
                                  </m:ctrlPr>
                                </m:fPr>
                                <m:num>
                                  <m:r>
                                    <a:rPr lang="en-US" altLang="zh-TW" sz="2000" i="1">
                                      <a:solidFill>
                                        <a:srgbClr val="FFFFFF"/>
                                      </a:solidFill>
                                      <a:latin typeface="Cambria Math" panose="02040503050406030204" pitchFamily="18" charset="0"/>
                                      <a:cs typeface="Times New Roman" panose="02020603050405020304" pitchFamily="18" charset="0"/>
                                    </a:rPr>
                                    <m:t>𝑥</m:t>
                                  </m:r>
                                </m:num>
                                <m:den>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en-US" altLang="zh-TW" sz="2000" i="1">
                                          <a:solidFill>
                                            <a:srgbClr val="FFFFFF"/>
                                          </a:solidFill>
                                          <a:latin typeface="Cambria Math" panose="02040503050406030204" pitchFamily="18" charset="0"/>
                                          <a:cs typeface="Times New Roman" panose="02020603050405020304" pitchFamily="18" charset="0"/>
                                        </a:rPr>
                                        <m:t>𝑑</m:t>
                                      </m:r>
                                    </m:e>
                                    <m:sub>
                                      <m:r>
                                        <a:rPr lang="en-US" altLang="zh-TW" sz="2000" i="1">
                                          <a:solidFill>
                                            <a:srgbClr val="FFFFFF"/>
                                          </a:solidFill>
                                          <a:latin typeface="Cambria Math" panose="02040503050406030204" pitchFamily="18" charset="0"/>
                                          <a:cs typeface="Times New Roman" panose="02020603050405020304" pitchFamily="18" charset="0"/>
                                        </a:rPr>
                                        <m:t>𝑥</m:t>
                                      </m:r>
                                    </m:sub>
                                  </m:sSub>
                                </m:den>
                              </m:f>
                            </m:sup>
                          </m:sSup>
                        </m:den>
                      </m:f>
                      <m:r>
                        <a:rPr lang="en-US" altLang="zh-TW" sz="2000" i="1">
                          <a:solidFill>
                            <a:srgbClr val="FFFFFF"/>
                          </a:solidFill>
                          <a:latin typeface="Cambria Math" panose="02040503050406030204" pitchFamily="18" charset="0"/>
                          <a:cs typeface="Times New Roman" panose="02020603050405020304" pitchFamily="18" charset="0"/>
                        </a:rPr>
                        <m:t>,</m:t>
                      </m:r>
                    </m:oMath>
                  </m:oMathPara>
                </a14:m>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lvl="0" indent="0" algn="just">
                  <a:buClr>
                    <a:srgbClr val="FAFD00"/>
                  </a:buClr>
                  <a:buNone/>
                </a:pPr>
                <a:r>
                  <a:rPr lang="en-US" altLang="zh-TW" sz="2000" dirty="0">
                    <a:solidFill>
                      <a:srgbClr val="FFFFFF"/>
                    </a:solidFill>
                    <a:latin typeface="Times New Roman" panose="02020603050405020304" pitchFamily="18" charset="0"/>
                    <a:cs typeface="Times New Roman" panose="02020603050405020304" pitchFamily="18" charset="0"/>
                  </a:rPr>
                  <a:t>where </a:t>
                </a:r>
                <a14:m>
                  <m:oMath xmlns:m="http://schemas.openxmlformats.org/officeDocument/2006/math">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𝑐</m:t>
                        </m:r>
                      </m:e>
                      <m:sub>
                        <m:r>
                          <a:rPr lang="en-US" altLang="zh-TW" sz="2000" i="1">
                            <a:solidFill>
                              <a:srgbClr val="FFFFFF"/>
                            </a:solidFill>
                            <a:latin typeface="Cambria Math" panose="02040503050406030204" pitchFamily="18" charset="0"/>
                            <a:cs typeface="Times New Roman" panose="02020603050405020304" pitchFamily="18" charset="0"/>
                          </a:rPr>
                          <m:t>1</m:t>
                        </m:r>
                      </m:sub>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𝑣</m:t>
                            </m:r>
                          </m:e>
                        </m:d>
                      </m:sup>
                    </m:sSubSup>
                  </m:oMath>
                </a14:m>
                <a:r>
                  <a:rPr lang="en-US" altLang="zh-TW" sz="2000" dirty="0">
                    <a:solidFill>
                      <a:srgbClr val="FFFFFF"/>
                    </a:solidFill>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𝑐</m:t>
                        </m:r>
                      </m:e>
                      <m:sub>
                        <m:r>
                          <a:rPr lang="en-US" altLang="zh-TW" sz="2000" i="1">
                            <a:solidFill>
                              <a:srgbClr val="FFFFFF"/>
                            </a:solidFill>
                            <a:latin typeface="Cambria Math" panose="02040503050406030204" pitchFamily="18" charset="0"/>
                            <a:cs typeface="Times New Roman" panose="02020603050405020304" pitchFamily="18" charset="0"/>
                          </a:rPr>
                          <m:t>2</m:t>
                        </m:r>
                      </m:sub>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𝑣</m:t>
                            </m:r>
                          </m:e>
                        </m:d>
                      </m:sup>
                    </m:sSubSup>
                  </m:oMath>
                </a14:m>
                <a:r>
                  <a:rPr lang="en-US" altLang="zh-TW" sz="2000" dirty="0">
                    <a:solidFill>
                      <a:srgbClr val="FFFFFF"/>
                    </a:solidFill>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𝑐</m:t>
                        </m:r>
                      </m:e>
                      <m:sub>
                        <m:r>
                          <a:rPr lang="en-US" altLang="zh-TW" sz="2000" i="1">
                            <a:solidFill>
                              <a:srgbClr val="FFFFFF"/>
                            </a:solidFill>
                            <a:latin typeface="Cambria Math" panose="02040503050406030204" pitchFamily="18" charset="0"/>
                            <a:cs typeface="Times New Roman" panose="02020603050405020304" pitchFamily="18" charset="0"/>
                          </a:rPr>
                          <m:t>1</m:t>
                        </m:r>
                      </m:sub>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h</m:t>
                            </m:r>
                          </m:e>
                        </m:d>
                      </m:sup>
                    </m:sSubSup>
                  </m:oMath>
                </a14:m>
                <a:r>
                  <a:rPr lang="en-US" altLang="zh-TW" sz="2000" dirty="0">
                    <a:solidFill>
                      <a:srgbClr val="FFFFFF"/>
                    </a:solidFill>
                    <a:latin typeface="Times New Roman" panose="02020603050405020304" pitchFamily="18" charset="0"/>
                    <a:cs typeface="Times New Roman" panose="02020603050405020304" pitchFamily="18" charset="0"/>
                  </a:rPr>
                  <a:t>, </a:t>
                </a:r>
                <a14:m>
                  <m:oMath xmlns:m="http://schemas.openxmlformats.org/officeDocument/2006/math">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𝑐</m:t>
                        </m:r>
                      </m:e>
                      <m:sub>
                        <m:r>
                          <a:rPr lang="en-US" altLang="zh-TW" sz="2000" i="1">
                            <a:solidFill>
                              <a:srgbClr val="FFFFFF"/>
                            </a:solidFill>
                            <a:latin typeface="Cambria Math" panose="02040503050406030204" pitchFamily="18" charset="0"/>
                            <a:cs typeface="Times New Roman" panose="02020603050405020304" pitchFamily="18" charset="0"/>
                          </a:rPr>
                          <m:t>2</m:t>
                        </m:r>
                      </m:sub>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h</m:t>
                            </m:r>
                          </m:e>
                        </m:d>
                      </m:sup>
                    </m:sSubSup>
                  </m:oMath>
                </a14:m>
                <a:r>
                  <a:rPr lang="en-US" altLang="zh-TW" sz="2000" dirty="0">
                    <a:solidFill>
                      <a:srgbClr val="FFFFFF"/>
                    </a:solidFill>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sz="2000" i="1" dirty="0">
                            <a:solidFill>
                              <a:srgbClr val="FFFFFF"/>
                            </a:solidFill>
                            <a:latin typeface="Cambria Math" panose="02040503050406030204" pitchFamily="18" charset="0"/>
                            <a:cs typeface="Times New Roman" panose="02020603050405020304" pitchFamily="18" charset="0"/>
                          </a:rPr>
                        </m:ctrlPr>
                      </m:sSubPr>
                      <m:e>
                        <m:r>
                          <a:rPr lang="en-US" altLang="zh-TW" sz="2000" i="1" dirty="0">
                            <a:solidFill>
                              <a:srgbClr val="FFFFFF"/>
                            </a:solidFill>
                            <a:latin typeface="Cambria Math" panose="02040503050406030204" pitchFamily="18" charset="0"/>
                            <a:cs typeface="Times New Roman" panose="02020603050405020304" pitchFamily="18" charset="0"/>
                          </a:rPr>
                          <m:t>𝑑</m:t>
                        </m:r>
                      </m:e>
                      <m:sub>
                        <m:r>
                          <a:rPr lang="en-US" altLang="zh-TW" sz="2000" i="1" dirty="0">
                            <a:solidFill>
                              <a:srgbClr val="FFFFFF"/>
                            </a:solidFill>
                            <a:latin typeface="Cambria Math" panose="02040503050406030204" pitchFamily="18" charset="0"/>
                            <a:cs typeface="Times New Roman" panose="02020603050405020304" pitchFamily="18" charset="0"/>
                          </a:rPr>
                          <m:t>𝑥</m:t>
                        </m:r>
                      </m:sub>
                    </m:sSub>
                  </m:oMath>
                </a14:m>
                <a:r>
                  <a:rPr lang="en-US" altLang="zh-TW" sz="2000" dirty="0">
                    <a:solidFill>
                      <a:srgbClr val="FFFFFF"/>
                    </a:solidFill>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2000" i="1" dirty="0">
                            <a:solidFill>
                              <a:srgbClr val="FFFFFF"/>
                            </a:solidFill>
                            <a:latin typeface="Cambria Math" panose="02040503050406030204" pitchFamily="18" charset="0"/>
                            <a:cs typeface="Times New Roman" panose="02020603050405020304" pitchFamily="18" charset="0"/>
                          </a:rPr>
                        </m:ctrlPr>
                      </m:sSubPr>
                      <m:e>
                        <m:r>
                          <a:rPr lang="en-US" altLang="zh-TW" sz="2000" i="1" dirty="0">
                            <a:solidFill>
                              <a:srgbClr val="FFFFFF"/>
                            </a:solidFill>
                            <a:latin typeface="Cambria Math" panose="02040503050406030204" pitchFamily="18" charset="0"/>
                            <a:cs typeface="Times New Roman" panose="02020603050405020304" pitchFamily="18" charset="0"/>
                          </a:rPr>
                          <m:t>𝑑</m:t>
                        </m:r>
                      </m:e>
                      <m:sub>
                        <m:r>
                          <a:rPr lang="en-US" altLang="zh-TW" sz="2000" i="1" dirty="0">
                            <a:solidFill>
                              <a:srgbClr val="FFFFFF"/>
                            </a:solidFill>
                            <a:latin typeface="Cambria Math" panose="02040503050406030204" pitchFamily="18" charset="0"/>
                            <a:cs typeface="Times New Roman" panose="02020603050405020304" pitchFamily="18" charset="0"/>
                          </a:rPr>
                          <m:t>𝑦</m:t>
                        </m:r>
                      </m:sub>
                    </m:sSub>
                  </m:oMath>
                </a14:m>
                <a:r>
                  <a:rPr lang="en-US" altLang="zh-TW" sz="2000" dirty="0">
                    <a:solidFill>
                      <a:srgbClr val="FFFFFF"/>
                    </a:solidFill>
                    <a:latin typeface="Times New Roman" panose="02020603050405020304" pitchFamily="18" charset="0"/>
                    <a:cs typeface="Times New Roman" panose="02020603050405020304" pitchFamily="18" charset="0"/>
                  </a:rPr>
                  <a:t> are determined by training. </a:t>
                </a:r>
              </a:p>
              <a:p>
                <a:pPr marL="0" indent="0" algn="just">
                  <a:buNone/>
                </a:pPr>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文字方塊 4">
            <a:extLst>
              <a:ext uri="{FF2B5EF4-FFF2-40B4-BE49-F238E27FC236}">
                <a16:creationId xmlns:a16="http://schemas.microsoft.com/office/drawing/2014/main" id="{CFE1EE88-C1DF-4AB6-B8DC-5BE2B10CCBFD}"/>
              </a:ext>
            </a:extLst>
          </p:cNvPr>
          <p:cNvSpPr txBox="1"/>
          <p:nvPr/>
        </p:nvSpPr>
        <p:spPr>
          <a:xfrm>
            <a:off x="8539472" y="2153261"/>
            <a:ext cx="442451" cy="338554"/>
          </a:xfrm>
          <a:prstGeom prst="rect">
            <a:avLst/>
          </a:prstGeom>
          <a:noFill/>
        </p:spPr>
        <p:txBody>
          <a:bodyPr wrap="square" rtlCol="0">
            <a:spAutoFit/>
          </a:bodyPr>
          <a:lstStyle/>
          <a:p>
            <a:r>
              <a:rPr lang="en-US" altLang="zh-TW" sz="1600" dirty="0"/>
              <a:t>(1)</a:t>
            </a:r>
            <a:endParaRPr lang="zh-TW" altLang="en-US" sz="1600" dirty="0"/>
          </a:p>
        </p:txBody>
      </p:sp>
      <p:sp>
        <p:nvSpPr>
          <p:cNvPr id="7" name="投影片編號版面配置區 6">
            <a:extLst>
              <a:ext uri="{FF2B5EF4-FFF2-40B4-BE49-F238E27FC236}">
                <a16:creationId xmlns:a16="http://schemas.microsoft.com/office/drawing/2014/main" id="{69000769-7361-4017-AC76-212B1D33D1EB}"/>
              </a:ext>
            </a:extLst>
          </p:cNvPr>
          <p:cNvSpPr>
            <a:spLocks noGrp="1"/>
          </p:cNvSpPr>
          <p:nvPr>
            <p:ph type="sldNum" sz="quarter" idx="12"/>
          </p:nvPr>
        </p:nvSpPr>
        <p:spPr/>
        <p:txBody>
          <a:bodyPr/>
          <a:lstStyle/>
          <a:p>
            <a:pPr>
              <a:defRPr/>
            </a:pPr>
            <a:fld id="{9A44A0BB-55BA-4661-B7B8-15A99966D2EB}" type="slidenum">
              <a:rPr lang="zh-TW" altLang="en-US" smtClean="0"/>
              <a:pPr>
                <a:defRPr/>
              </a:pPr>
              <a:t>17</a:t>
            </a:fld>
            <a:endParaRPr lang="en-US" altLang="zh-TW" dirty="0"/>
          </a:p>
        </p:txBody>
      </p:sp>
      <p:sp>
        <p:nvSpPr>
          <p:cNvPr id="6" name="文字方塊 5">
            <a:extLst>
              <a:ext uri="{FF2B5EF4-FFF2-40B4-BE49-F238E27FC236}">
                <a16:creationId xmlns:a16="http://schemas.microsoft.com/office/drawing/2014/main" id="{8302FB9B-73AA-4A6C-873D-7842518B0E87}"/>
              </a:ext>
            </a:extLst>
          </p:cNvPr>
          <p:cNvSpPr txBox="1"/>
          <p:nvPr/>
        </p:nvSpPr>
        <p:spPr>
          <a:xfrm>
            <a:off x="8492717" y="4894003"/>
            <a:ext cx="442451" cy="369332"/>
          </a:xfrm>
          <a:prstGeom prst="rect">
            <a:avLst/>
          </a:prstGeom>
          <a:noFill/>
        </p:spPr>
        <p:txBody>
          <a:bodyPr wrap="square" rtlCol="0">
            <a:spAutoFit/>
          </a:bodyPr>
          <a:lstStyle/>
          <a:p>
            <a:r>
              <a:rPr lang="en-US" altLang="zh-TW" dirty="0"/>
              <a:t>(2)</a:t>
            </a:r>
            <a:endParaRPr lang="zh-TW" altLang="en-US" dirty="0"/>
          </a:p>
        </p:txBody>
      </p:sp>
    </p:spTree>
    <p:extLst>
      <p:ext uri="{BB962C8B-B14F-4D97-AF65-F5344CB8AC3E}">
        <p14:creationId xmlns:p14="http://schemas.microsoft.com/office/powerpoint/2010/main" val="42511750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Cross-component linear model prediction</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JEM, a cross-component linear model (CCLM) prediction mode is used, for which the chroma samples</a:t>
                </a:r>
                <a:r>
                  <a:rPr lang="en-US" altLang="zh-TW" sz="2000" dirty="0">
                    <a:cs typeface="Times New Roman" panose="02020603050405020304" pitchFamily="18" charset="0"/>
                  </a:rPr>
                  <a:t> </a:t>
                </a:r>
                <a14:m>
                  <m:oMath xmlns:m="http://schemas.openxmlformats.org/officeDocument/2006/math">
                    <m:sSub>
                      <m:sSubPr>
                        <m:ctrlPr>
                          <a:rPr lang="en-US" altLang="zh-TW" sz="2000" i="1">
                            <a:latin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cs typeface="Times New Roman" panose="02020603050405020304" pitchFamily="18" charset="0"/>
                          </a:rPr>
                          <m:t>𝑃</m:t>
                        </m:r>
                      </m:e>
                      <m:sub>
                        <m:r>
                          <a:rPr lang="en-US" altLang="zh-TW" sz="2000" i="1">
                            <a:latin typeface="Cambria Math" panose="02040503050406030204" pitchFamily="18" charset="0"/>
                            <a:cs typeface="Times New Roman" panose="02020603050405020304" pitchFamily="18" charset="0"/>
                          </a:rPr>
                          <m:t>𝐶</m:t>
                        </m:r>
                      </m:sub>
                    </m:sSub>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𝑥</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𝑦</m:t>
                        </m:r>
                      </m:e>
                    </m:d>
                  </m:oMath>
                </a14:m>
                <a:r>
                  <a:rPr lang="en-US" altLang="zh-TW" sz="2000" dirty="0">
                    <a:latin typeface="Times New Roman" panose="02020603050405020304" pitchFamily="18" charset="0"/>
                    <a:cs typeface="Times New Roman" panose="02020603050405020304" pitchFamily="18" charset="0"/>
                  </a:rPr>
                  <a:t> at </a:t>
                </a:r>
                <a14:m>
                  <m:oMath xmlns:m="http://schemas.openxmlformats.org/officeDocument/2006/math">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𝑥</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𝑦</m:t>
                        </m:r>
                      </m:e>
                    </m:d>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are predicted from reconstructed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samples as</a:t>
                </a:r>
              </a:p>
              <a:p>
                <a:pPr marL="0" indent="0" algn="just">
                  <a:buNone/>
                </a:pPr>
                <a14:m>
                  <m:oMathPara xmlns:m="http://schemas.openxmlformats.org/officeDocument/2006/math">
                    <m:oMathParaPr>
                      <m:jc m:val="centerGroup"/>
                    </m:oMathParaPr>
                    <m:oMath xmlns:m="http://schemas.openxmlformats.org/officeDocument/2006/math">
                      <m:sSub>
                        <m:sSubPr>
                          <m:ctrlPr>
                            <a:rPr lang="en-US" altLang="zh-TW" sz="200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𝑃</m:t>
                          </m:r>
                        </m:e>
                        <m:sub>
                          <m:r>
                            <a:rPr lang="en-US" altLang="zh-TW" sz="2000" b="0" i="1" smtClean="0">
                              <a:latin typeface="Cambria Math" panose="02040503050406030204" pitchFamily="18" charset="0"/>
                              <a:cs typeface="Times New Roman" panose="02020603050405020304" pitchFamily="18" charset="0"/>
                            </a:rPr>
                            <m:t>𝐶</m:t>
                          </m:r>
                        </m:sub>
                      </m:sSub>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𝑥</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e>
                      </m:d>
                      <m:r>
                        <a:rPr lang="en-US" altLang="zh-TW" sz="2000" b="0" i="1" smtClean="0">
                          <a:latin typeface="Cambria Math" panose="02040503050406030204" pitchFamily="18" charset="0"/>
                          <a:cs typeface="Times New Roman" panose="02020603050405020304" pitchFamily="18" charset="0"/>
                        </a:rPr>
                        <m:t>=</m:t>
                      </m:r>
                      <m:sSubSup>
                        <m:sSubSupPr>
                          <m:ctrlPr>
                            <a:rPr lang="en-US" altLang="zh-TW" sz="2000" b="0" i="1" smtClean="0">
                              <a:latin typeface="Cambria Math" panose="02040503050406030204" pitchFamily="18" charset="0"/>
                              <a:cs typeface="Times New Roman" panose="02020603050405020304" pitchFamily="18" charset="0"/>
                            </a:rPr>
                          </m:ctrlPr>
                        </m:sSubSupPr>
                        <m:e>
                          <m:r>
                            <a:rPr lang="zh-TW" altLang="en-US" sz="2000" b="0" i="1" smtClean="0">
                              <a:latin typeface="Cambria Math" panose="02040503050406030204" pitchFamily="18" charset="0"/>
                              <a:cs typeface="Times New Roman" panose="02020603050405020304" pitchFamily="18" charset="0"/>
                            </a:rPr>
                            <m:t>𝛼</m:t>
                          </m:r>
                          <m:r>
                            <a:rPr lang="en-US" altLang="zh-TW" sz="2000" b="0" i="1" smtClean="0">
                              <a:latin typeface="Cambria Math" panose="02040503050406030204" pitchFamily="18" charset="0"/>
                              <a:cs typeface="Times New Roman" panose="02020603050405020304" pitchFamily="18" charset="0"/>
                            </a:rPr>
                            <m:t>𝑅</m:t>
                          </m:r>
                        </m:e>
                        <m:sub>
                          <m:r>
                            <a:rPr lang="en-US" altLang="zh-TW" sz="2000" b="0" i="1" smtClean="0">
                              <a:latin typeface="Cambria Math" panose="02040503050406030204" pitchFamily="18" charset="0"/>
                              <a:cs typeface="Times New Roman" panose="02020603050405020304" pitchFamily="18" charset="0"/>
                            </a:rPr>
                            <m:t>𝐿</m:t>
                          </m:r>
                        </m:sub>
                        <m:sup>
                          <m:r>
                            <a:rPr lang="en-US" altLang="zh-TW" sz="2000" b="0" i="1" smtClean="0">
                              <a:latin typeface="Cambria Math" panose="02040503050406030204" pitchFamily="18" charset="0"/>
                              <a:cs typeface="Times New Roman" panose="02020603050405020304" pitchFamily="18" charset="0"/>
                            </a:rPr>
                            <m:t>′</m:t>
                          </m:r>
                        </m:sup>
                      </m:sSubSup>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𝑥</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e>
                      </m:d>
                      <m:r>
                        <a:rPr lang="en-US" altLang="zh-TW" sz="2000" b="0" i="1" smtClean="0">
                          <a:latin typeface="Cambria Math" panose="02040503050406030204" pitchFamily="18" charset="0"/>
                          <a:cs typeface="Times New Roman" panose="02020603050405020304" pitchFamily="18" charset="0"/>
                        </a:rPr>
                        <m:t>+</m:t>
                      </m:r>
                      <m:r>
                        <a:rPr lang="zh-TW" altLang="en-US" sz="2000" b="0" i="1" smtClean="0">
                          <a:latin typeface="Cambria Math" panose="02040503050406030204" pitchFamily="18" charset="0"/>
                          <a:cs typeface="Times New Roman" panose="02020603050405020304" pitchFamily="18" charset="0"/>
                        </a:rPr>
                        <m:t>𝛽</m:t>
                      </m:r>
                    </m:oMath>
                  </m:oMathPara>
                </a14:m>
                <a:endParaRPr lang="en-US" altLang="zh-TW" sz="2000" dirty="0">
                  <a:latin typeface="Times New Roman" panose="02020603050405020304" pitchFamily="18" charset="0"/>
                  <a:cs typeface="Times New Roman" panose="02020603050405020304" pitchFamily="18" charset="0"/>
                </a:endParaRPr>
              </a:p>
              <a:p>
                <a:pPr marL="284400" indent="0" algn="just">
                  <a:buNone/>
                </a:pPr>
                <a:r>
                  <a:rPr lang="en-US" altLang="zh-TW" sz="2000" dirty="0">
                    <a:latin typeface="Times New Roman" panose="02020603050405020304" pitchFamily="18" charset="0"/>
                    <a:cs typeface="Times New Roman" panose="02020603050405020304" pitchFamily="18" charset="0"/>
                  </a:rPr>
                  <a:t>where </a:t>
                </a:r>
                <a14:m>
                  <m:oMath xmlns:m="http://schemas.openxmlformats.org/officeDocument/2006/math">
                    <m:sSubSup>
                      <m:sSubSupPr>
                        <m:ctrlPr>
                          <a:rPr lang="en-US" altLang="zh-TW" sz="2000" b="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𝑅</m:t>
                        </m:r>
                      </m:e>
                      <m:sub>
                        <m:r>
                          <a:rPr lang="en-US" altLang="zh-TW" sz="2000" b="0" i="1" smtClean="0">
                            <a:latin typeface="Cambria Math" panose="02040503050406030204" pitchFamily="18" charset="0"/>
                            <a:cs typeface="Times New Roman" panose="02020603050405020304" pitchFamily="18" charset="0"/>
                          </a:rPr>
                          <m:t>𝐿</m:t>
                        </m:r>
                      </m:sub>
                      <m:sup>
                        <m:r>
                          <a:rPr lang="en-US" altLang="zh-TW" sz="2000" b="0" i="1" smtClean="0">
                            <a:latin typeface="Cambria Math" panose="02040503050406030204" pitchFamily="18" charset="0"/>
                            <a:cs typeface="Times New Roman" panose="02020603050405020304" pitchFamily="18" charset="0"/>
                          </a:rPr>
                          <m:t>′</m:t>
                        </m:r>
                      </m:sup>
                    </m:sSubSup>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𝑥</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e>
                    </m:d>
                  </m:oMath>
                </a14:m>
                <a:r>
                  <a:rPr lang="en-US" altLang="zh-TW" sz="2000" dirty="0">
                    <a:latin typeface="Times New Roman" panose="02020603050405020304" pitchFamily="18" charset="0"/>
                    <a:cs typeface="Times New Roman" panose="02020603050405020304" pitchFamily="18" charset="0"/>
                  </a:rPr>
                  <a:t> denotes the reconstructed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samples in the block with necessary </a:t>
                </a:r>
                <a:r>
                  <a:rPr lang="en-US" altLang="zh-TW" sz="2000" dirty="0" err="1">
                    <a:latin typeface="Times New Roman" panose="02020603050405020304" pitchFamily="18" charset="0"/>
                    <a:cs typeface="Times New Roman" panose="02020603050405020304" pitchFamily="18" charset="0"/>
                  </a:rPr>
                  <a:t>downsampling</a:t>
                </a:r>
                <a:r>
                  <a:rPr lang="en-US" altLang="zh-TW" sz="2000" dirty="0">
                    <a:latin typeface="Times New Roman" panose="02020603050405020304" pitchFamily="18" charset="0"/>
                    <a:cs typeface="Times New Roman" panose="02020603050405020304" pitchFamily="18" charset="0"/>
                  </a:rPr>
                  <a:t>.</a:t>
                </a:r>
              </a:p>
              <a:p>
                <a:pPr marL="230400" indent="0" algn="just">
                  <a:buNone/>
                </a:pPr>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With multiple-model CCLM (MM-CCLM), there are two linear models between the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samples and chroma samples in a block.</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The chroma samples are predicted from the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samples differently in different groups.</a:t>
                </a:r>
              </a:p>
              <a:p>
                <a:pPr algn="just"/>
                <a:endParaRPr lang="en-US" altLang="zh-TW" sz="2000" dirty="0">
                  <a:latin typeface="Times New Roman" panose="02020603050405020304" pitchFamily="18" charset="0"/>
                  <a:cs typeface="Times New Roman" panose="02020603050405020304" pitchFamily="18" charset="0"/>
                </a:endParaRPr>
              </a:p>
              <a:p>
                <a:pPr marL="0" indent="0" algn="just">
                  <a:buNone/>
                </a:pPr>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文字方塊 4">
            <a:extLst>
              <a:ext uri="{FF2B5EF4-FFF2-40B4-BE49-F238E27FC236}">
                <a16:creationId xmlns:a16="http://schemas.microsoft.com/office/drawing/2014/main" id="{027D3951-8849-49A8-86DD-699427976C5E}"/>
              </a:ext>
            </a:extLst>
          </p:cNvPr>
          <p:cNvSpPr txBox="1"/>
          <p:nvPr/>
        </p:nvSpPr>
        <p:spPr>
          <a:xfrm>
            <a:off x="8272926" y="2263876"/>
            <a:ext cx="442451" cy="369332"/>
          </a:xfrm>
          <a:prstGeom prst="rect">
            <a:avLst/>
          </a:prstGeom>
          <a:noFill/>
        </p:spPr>
        <p:txBody>
          <a:bodyPr wrap="square" rtlCol="0">
            <a:spAutoFit/>
          </a:bodyPr>
          <a:lstStyle/>
          <a:p>
            <a:r>
              <a:rPr lang="en-US" altLang="zh-TW" dirty="0"/>
              <a:t>(3)</a:t>
            </a:r>
            <a:endParaRPr lang="zh-TW" altLang="en-US" dirty="0"/>
          </a:p>
        </p:txBody>
      </p:sp>
      <p:sp>
        <p:nvSpPr>
          <p:cNvPr id="6" name="投影片編號版面配置區 5">
            <a:extLst>
              <a:ext uri="{FF2B5EF4-FFF2-40B4-BE49-F238E27FC236}">
                <a16:creationId xmlns:a16="http://schemas.microsoft.com/office/drawing/2014/main" id="{2E247701-9333-4577-ABA7-A794862DE325}"/>
              </a:ext>
            </a:extLst>
          </p:cNvPr>
          <p:cNvSpPr>
            <a:spLocks noGrp="1"/>
          </p:cNvSpPr>
          <p:nvPr>
            <p:ph type="sldNum" sz="quarter" idx="12"/>
          </p:nvPr>
        </p:nvSpPr>
        <p:spPr/>
        <p:txBody>
          <a:bodyPr/>
          <a:lstStyle/>
          <a:p>
            <a:pPr>
              <a:defRPr/>
            </a:pPr>
            <a:fld id="{9A44A0BB-55BA-4661-B7B8-15A99966D2EB}" type="slidenum">
              <a:rPr lang="zh-TW" altLang="en-US" smtClean="0"/>
              <a:pPr>
                <a:defRPr/>
              </a:pPr>
              <a:t>18</a:t>
            </a:fld>
            <a:endParaRPr lang="en-US" altLang="zh-TW" dirty="0"/>
          </a:p>
        </p:txBody>
      </p:sp>
    </p:spTree>
    <p:extLst>
      <p:ext uri="{BB962C8B-B14F-4D97-AF65-F5344CB8AC3E}">
        <p14:creationId xmlns:p14="http://schemas.microsoft.com/office/powerpoint/2010/main" val="22276324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sz="3200" dirty="0">
                <a:solidFill>
                  <a:srgbClr val="FAFD00"/>
                </a:solidFill>
              </a:rPr>
              <a:t>Cross-component linear model prediction (cont.)</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Chroma samples are predicted as</a:t>
                </a:r>
              </a:p>
              <a:p>
                <a:pPr marL="0" lvl="0" indent="0" algn="just">
                  <a:buClr>
                    <a:srgbClr val="FAFD00"/>
                  </a:buClr>
                  <a:buNone/>
                </a:pPr>
                <a14:m>
                  <m:oMathPara xmlns:m="http://schemas.openxmlformats.org/officeDocument/2006/math">
                    <m:oMathParaPr>
                      <m:jc m:val="centerGroup"/>
                    </m:oMathParaPr>
                    <m:oMath xmlns:m="http://schemas.openxmlformats.org/officeDocument/2006/math">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en-US" altLang="zh-TW" sz="2000" i="1">
                              <a:solidFill>
                                <a:srgbClr val="FFFFFF"/>
                              </a:solidFill>
                              <a:latin typeface="Cambria Math" panose="02040503050406030204" pitchFamily="18" charset="0"/>
                              <a:cs typeface="Times New Roman" panose="02020603050405020304" pitchFamily="18" charset="0"/>
                            </a:rPr>
                            <m:t>𝑃</m:t>
                          </m:r>
                        </m:e>
                        <m:sub>
                          <m:r>
                            <a:rPr lang="en-US" altLang="zh-TW" sz="2000" i="1">
                              <a:solidFill>
                                <a:srgbClr val="FFFFFF"/>
                              </a:solidFill>
                              <a:latin typeface="Cambria Math" panose="02040503050406030204" pitchFamily="18" charset="0"/>
                              <a:cs typeface="Times New Roman" panose="02020603050405020304" pitchFamily="18" charset="0"/>
                            </a:rPr>
                            <m:t>𝐶</m:t>
                          </m:r>
                        </m:sub>
                      </m:sSub>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𝑥</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e>
                      </m:d>
                      <m:r>
                        <a:rPr lang="en-US" altLang="zh-TW" sz="2000" i="1">
                          <a:solidFill>
                            <a:srgbClr val="FFFFFF"/>
                          </a:solidFill>
                          <a:latin typeface="Cambria Math" panose="02040503050406030204" pitchFamily="18" charset="0"/>
                          <a:cs typeface="Times New Roman" panose="02020603050405020304" pitchFamily="18" charset="0"/>
                        </a:rPr>
                        <m:t>=</m:t>
                      </m:r>
                      <m:d>
                        <m:dPr>
                          <m:begChr m:val="{"/>
                          <m:endChr m:val=""/>
                          <m:ctrlPr>
                            <a:rPr lang="en-US" altLang="zh-TW" sz="2000" i="1">
                              <a:solidFill>
                                <a:srgbClr val="FFFFFF"/>
                              </a:solidFill>
                              <a:latin typeface="Cambria Math" panose="02040503050406030204" pitchFamily="18" charset="0"/>
                              <a:cs typeface="Times New Roman" panose="02020603050405020304" pitchFamily="18" charset="0"/>
                            </a:rPr>
                          </m:ctrlPr>
                        </m:dPr>
                        <m:e>
                          <m:eqArr>
                            <m:eqArrPr>
                              <m:ctrlPr>
                                <a:rPr lang="en-US" altLang="zh-TW" sz="2000" i="1">
                                  <a:solidFill>
                                    <a:srgbClr val="FFFFFF"/>
                                  </a:solidFill>
                                  <a:latin typeface="Cambria Math" panose="02040503050406030204" pitchFamily="18" charset="0"/>
                                  <a:cs typeface="Times New Roman" panose="02020603050405020304" pitchFamily="18" charset="0"/>
                                </a:rPr>
                              </m:ctrlPr>
                            </m:eqArrPr>
                            <m:e>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𝛼</m:t>
                                  </m:r>
                                </m:e>
                                <m:sub>
                                  <m:r>
                                    <a:rPr lang="en-US" altLang="zh-TW" sz="2000" i="1">
                                      <a:solidFill>
                                        <a:srgbClr val="FFFFFF"/>
                                      </a:solidFill>
                                      <a:latin typeface="Cambria Math" panose="02040503050406030204" pitchFamily="18" charset="0"/>
                                      <a:cs typeface="Times New Roman" panose="02020603050405020304" pitchFamily="18" charset="0"/>
                                    </a:rPr>
                                    <m:t>1</m:t>
                                  </m:r>
                                </m:sub>
                              </m:sSub>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𝑅</m:t>
                                  </m:r>
                                </m:e>
                                <m:sub>
                                  <m:r>
                                    <a:rPr lang="en-US" altLang="zh-TW" sz="2000" i="1">
                                      <a:solidFill>
                                        <a:srgbClr val="FFFFFF"/>
                                      </a:solidFill>
                                      <a:latin typeface="Cambria Math" panose="02040503050406030204" pitchFamily="18" charset="0"/>
                                      <a:cs typeface="Times New Roman" panose="02020603050405020304" pitchFamily="18" charset="0"/>
                                    </a:rPr>
                                    <m:t>𝐿</m:t>
                                  </m:r>
                                </m:sub>
                                <m:sup>
                                  <m:r>
                                    <a:rPr lang="en-US" altLang="zh-TW" sz="2000" i="1">
                                      <a:solidFill>
                                        <a:srgbClr val="FFFFFF"/>
                                      </a:solidFill>
                                      <a:latin typeface="Cambria Math" panose="02040503050406030204" pitchFamily="18" charset="0"/>
                                      <a:cs typeface="Times New Roman" panose="02020603050405020304" pitchFamily="18" charset="0"/>
                                    </a:rPr>
                                    <m:t>′</m:t>
                                  </m:r>
                                </m:sup>
                              </m:sSub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𝑥</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e>
                              </m:d>
                              <m:r>
                                <a:rPr lang="en-US" altLang="zh-TW" sz="2000" i="1">
                                  <a:solidFill>
                                    <a:srgbClr val="FFFFFF"/>
                                  </a:solidFill>
                                  <a:latin typeface="Cambria Math" panose="02040503050406030204" pitchFamily="18" charset="0"/>
                                  <a:cs typeface="Times New Roman" panose="02020603050405020304" pitchFamily="18" charset="0"/>
                                </a:rPr>
                                <m:t>+</m:t>
                              </m:r>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𝛽</m:t>
                                  </m:r>
                                </m:e>
                                <m:sub>
                                  <m:r>
                                    <a:rPr lang="en-US" altLang="zh-TW" sz="2000" i="1">
                                      <a:solidFill>
                                        <a:srgbClr val="FFFFFF"/>
                                      </a:solidFill>
                                      <a:latin typeface="Cambria Math" panose="02040503050406030204" pitchFamily="18" charset="0"/>
                                      <a:cs typeface="Times New Roman" panose="02020603050405020304" pitchFamily="18" charset="0"/>
                                    </a:rPr>
                                    <m:t>1</m:t>
                                  </m:r>
                                </m:sub>
                              </m:sSub>
                              <m:r>
                                <a:rPr lang="en-US" altLang="zh-TW" sz="2000" i="1">
                                  <a:solidFill>
                                    <a:srgbClr val="FFFFFF"/>
                                  </a:solidFill>
                                  <a:latin typeface="Cambria Math" panose="02040503050406030204" pitchFamily="18" charset="0"/>
                                  <a:cs typeface="Times New Roman" panose="02020603050405020304" pitchFamily="18" charset="0"/>
                                </a:rPr>
                                <m:t>, </m:t>
                              </m:r>
                              <m:r>
                                <a:rPr lang="en-US" altLang="zh-TW" sz="2000" i="1">
                                  <a:solidFill>
                                    <a:srgbClr val="FFFFFF"/>
                                  </a:solidFill>
                                  <a:latin typeface="Cambria Math" panose="02040503050406030204" pitchFamily="18" charset="0"/>
                                  <a:cs typeface="Times New Roman" panose="02020603050405020304" pitchFamily="18" charset="0"/>
                                </a:rPr>
                                <m:t>𝑖𝑓</m:t>
                              </m:r>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𝑅</m:t>
                                  </m:r>
                                </m:e>
                                <m:sub>
                                  <m:r>
                                    <a:rPr lang="en-US" altLang="zh-TW" sz="2000" i="1">
                                      <a:solidFill>
                                        <a:srgbClr val="FFFFFF"/>
                                      </a:solidFill>
                                      <a:latin typeface="Cambria Math" panose="02040503050406030204" pitchFamily="18" charset="0"/>
                                      <a:cs typeface="Times New Roman" panose="02020603050405020304" pitchFamily="18" charset="0"/>
                                    </a:rPr>
                                    <m:t>𝐿</m:t>
                                  </m:r>
                                </m:sub>
                                <m:sup>
                                  <m:r>
                                    <a:rPr lang="en-US" altLang="zh-TW" sz="2000" i="1">
                                      <a:solidFill>
                                        <a:srgbClr val="FFFFFF"/>
                                      </a:solidFill>
                                      <a:latin typeface="Cambria Math" panose="02040503050406030204" pitchFamily="18" charset="0"/>
                                      <a:cs typeface="Times New Roman" panose="02020603050405020304" pitchFamily="18" charset="0"/>
                                    </a:rPr>
                                    <m:t>′</m:t>
                                  </m:r>
                                </m:sup>
                              </m:sSub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𝑥</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e>
                              </m:d>
                              <m:r>
                                <a:rPr lang="en-US" altLang="zh-TW" sz="2000" i="1">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𝑇</m:t>
                              </m:r>
                              <m:r>
                                <a:rPr lang="en-US" altLang="zh-TW" sz="2000" i="1">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m:t>
                              </m:r>
                              <m:r>
                                <m:rPr>
                                  <m:nor/>
                                </m:rPr>
                                <a:rPr lang="en-US" altLang="zh-TW" sz="2000" dirty="0">
                                  <a:solidFill>
                                    <a:srgbClr val="FFFFFF"/>
                                  </a:solidFill>
                                  <a:latin typeface="Times New Roman" panose="02020603050405020304" pitchFamily="18" charset="0"/>
                                  <a:ea typeface="Cambria Math" panose="02040503050406030204" pitchFamily="18" charset="0"/>
                                  <a:cs typeface="Times New Roman" panose="02020603050405020304" pitchFamily="18" charset="0"/>
                                </a:rPr>
                                <m:t> </m:t>
                              </m:r>
                            </m:e>
                            <m:e>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𝛼</m:t>
                                  </m:r>
                                </m:e>
                                <m:sub>
                                  <m:r>
                                    <a:rPr lang="en-US" altLang="zh-TW" sz="2000" i="1">
                                      <a:solidFill>
                                        <a:srgbClr val="FFFFFF"/>
                                      </a:solidFill>
                                      <a:latin typeface="Cambria Math" panose="02040503050406030204" pitchFamily="18" charset="0"/>
                                      <a:cs typeface="Times New Roman" panose="02020603050405020304" pitchFamily="18" charset="0"/>
                                    </a:rPr>
                                    <m:t>2</m:t>
                                  </m:r>
                                </m:sub>
                              </m:sSub>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𝑅</m:t>
                                  </m:r>
                                </m:e>
                                <m:sub>
                                  <m:r>
                                    <a:rPr lang="en-US" altLang="zh-TW" sz="2000" i="1">
                                      <a:solidFill>
                                        <a:srgbClr val="FFFFFF"/>
                                      </a:solidFill>
                                      <a:latin typeface="Cambria Math" panose="02040503050406030204" pitchFamily="18" charset="0"/>
                                      <a:cs typeface="Times New Roman" panose="02020603050405020304" pitchFamily="18" charset="0"/>
                                    </a:rPr>
                                    <m:t>𝐿</m:t>
                                  </m:r>
                                </m:sub>
                                <m:sup>
                                  <m:r>
                                    <a:rPr lang="en-US" altLang="zh-TW" sz="2000" i="1">
                                      <a:solidFill>
                                        <a:srgbClr val="FFFFFF"/>
                                      </a:solidFill>
                                      <a:latin typeface="Cambria Math" panose="02040503050406030204" pitchFamily="18" charset="0"/>
                                      <a:cs typeface="Times New Roman" panose="02020603050405020304" pitchFamily="18" charset="0"/>
                                    </a:rPr>
                                    <m:t>′</m:t>
                                  </m:r>
                                </m:sup>
                              </m:sSub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𝑥</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e>
                              </m:d>
                              <m:r>
                                <a:rPr lang="en-US" altLang="zh-TW" sz="2000" i="1">
                                  <a:solidFill>
                                    <a:srgbClr val="FFFFFF"/>
                                  </a:solidFill>
                                  <a:latin typeface="Cambria Math" panose="02040503050406030204" pitchFamily="18" charset="0"/>
                                  <a:cs typeface="Times New Roman" panose="02020603050405020304" pitchFamily="18" charset="0"/>
                                </a:rPr>
                                <m:t>+</m:t>
                              </m:r>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𝛽</m:t>
                                  </m:r>
                                </m:e>
                                <m:sub>
                                  <m:r>
                                    <a:rPr lang="en-US" altLang="zh-TW" sz="2000" i="1">
                                      <a:solidFill>
                                        <a:srgbClr val="FFFFFF"/>
                                      </a:solidFill>
                                      <a:latin typeface="Cambria Math" panose="02040503050406030204" pitchFamily="18" charset="0"/>
                                      <a:cs typeface="Times New Roman" panose="02020603050405020304" pitchFamily="18" charset="0"/>
                                    </a:rPr>
                                    <m:t>2</m:t>
                                  </m:r>
                                </m:sub>
                              </m:sSub>
                              <m:r>
                                <a:rPr lang="en-US" altLang="zh-TW" sz="2000" i="1">
                                  <a:solidFill>
                                    <a:srgbClr val="FFFFFF"/>
                                  </a:solidFill>
                                  <a:latin typeface="Cambria Math" panose="02040503050406030204" pitchFamily="18" charset="0"/>
                                  <a:cs typeface="Times New Roman" panose="02020603050405020304" pitchFamily="18" charset="0"/>
                                </a:rPr>
                                <m:t>, </m:t>
                              </m:r>
                              <m:r>
                                <a:rPr lang="en-US" altLang="zh-TW" sz="2000" i="1">
                                  <a:solidFill>
                                    <a:srgbClr val="FFFFFF"/>
                                  </a:solidFill>
                                  <a:latin typeface="Cambria Math" panose="02040503050406030204" pitchFamily="18" charset="0"/>
                                  <a:cs typeface="Times New Roman" panose="02020603050405020304" pitchFamily="18" charset="0"/>
                                </a:rPr>
                                <m:t>𝑖𝑓</m:t>
                              </m:r>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𝑅</m:t>
                                  </m:r>
                                </m:e>
                                <m:sub>
                                  <m:r>
                                    <a:rPr lang="en-US" altLang="zh-TW" sz="2000" i="1">
                                      <a:solidFill>
                                        <a:srgbClr val="FFFFFF"/>
                                      </a:solidFill>
                                      <a:latin typeface="Cambria Math" panose="02040503050406030204" pitchFamily="18" charset="0"/>
                                      <a:cs typeface="Times New Roman" panose="02020603050405020304" pitchFamily="18" charset="0"/>
                                    </a:rPr>
                                    <m:t>𝐿</m:t>
                                  </m:r>
                                </m:sub>
                                <m:sup>
                                  <m:r>
                                    <a:rPr lang="en-US" altLang="zh-TW" sz="2000" i="1">
                                      <a:solidFill>
                                        <a:srgbClr val="FFFFFF"/>
                                      </a:solidFill>
                                      <a:latin typeface="Cambria Math" panose="02040503050406030204" pitchFamily="18" charset="0"/>
                                      <a:cs typeface="Times New Roman" panose="02020603050405020304" pitchFamily="18" charset="0"/>
                                    </a:rPr>
                                    <m:t>′</m:t>
                                  </m:r>
                                </m:sup>
                              </m:sSub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𝑥</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e>
                              </m:d>
                              <m:r>
                                <a:rPr lang="en-US" altLang="zh-TW" sz="2000" i="1">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&gt;</m:t>
                              </m:r>
                              <m:r>
                                <a:rPr lang="en-US" altLang="zh-TW" sz="2000" i="1">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𝑇</m:t>
                              </m:r>
                              <m:r>
                                <m:rPr>
                                  <m:nor/>
                                </m:rPr>
                                <a:rPr lang="en-US" altLang="zh-TW" sz="2000">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m:t>
                              </m:r>
                              <m:r>
                                <m:rPr>
                                  <m:nor/>
                                </m:rPr>
                                <a:rPr lang="en-US" altLang="zh-TW" sz="2000" dirty="0">
                                  <a:solidFill>
                                    <a:srgbClr val="FFFFFF"/>
                                  </a:solidFill>
                                  <a:latin typeface="Times New Roman" panose="02020603050405020304" pitchFamily="18" charset="0"/>
                                  <a:ea typeface="Cambria Math" panose="02040503050406030204" pitchFamily="18" charset="0"/>
                                  <a:cs typeface="Times New Roman" panose="02020603050405020304" pitchFamily="18" charset="0"/>
                                </a:rPr>
                                <m:t> </m:t>
                              </m:r>
                            </m:e>
                          </m:eqArr>
                        </m:e>
                      </m:d>
                    </m:oMath>
                  </m:oMathPara>
                </a14:m>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lvl="0" indent="0" algn="just">
                  <a:buClr>
                    <a:srgbClr val="FAFD00"/>
                  </a:buClr>
                  <a:buNone/>
                </a:pPr>
                <a:r>
                  <a:rPr lang="en-US" altLang="zh-TW" sz="2000" dirty="0">
                    <a:solidFill>
                      <a:srgbClr val="FFFFFF"/>
                    </a:solidFill>
                    <a:latin typeface="Times New Roman" panose="02020603050405020304" pitchFamily="18" charset="0"/>
                    <a:cs typeface="Times New Roman" panose="02020603050405020304" pitchFamily="18" charset="0"/>
                  </a:rPr>
                  <a:t>where </a:t>
                </a:r>
                <a:r>
                  <a:rPr lang="zh-TW" altLang="en-US" sz="2000" dirty="0">
                    <a:solidFill>
                      <a:srgbClr val="FFFFFF"/>
                    </a:solidFill>
                    <a:latin typeface="Times New Roman" panose="02020603050405020304" pitchFamily="18" charset="0"/>
                    <a:cs typeface="Times New Roman" panose="02020603050405020304" pitchFamily="18" charset="0"/>
                  </a:rPr>
                  <a:t>𝑇 </a:t>
                </a:r>
                <a:r>
                  <a:rPr lang="en-US" altLang="zh-TW" sz="2000" dirty="0">
                    <a:solidFill>
                      <a:srgbClr val="FFFFFF"/>
                    </a:solidFill>
                    <a:latin typeface="Times New Roman" panose="02020603050405020304" pitchFamily="18" charset="0"/>
                    <a:cs typeface="Times New Roman" panose="02020603050405020304" pitchFamily="18" charset="0"/>
                  </a:rPr>
                  <a:t>is calculated as the average value of the neighboring reconstructed </a:t>
                </a:r>
                <a:r>
                  <a:rPr lang="en-US" altLang="zh-TW" sz="2000" dirty="0" err="1">
                    <a:solidFill>
                      <a:srgbClr val="FFFFFF"/>
                    </a:solidFill>
                    <a:latin typeface="Times New Roman" panose="02020603050405020304" pitchFamily="18" charset="0"/>
                    <a:cs typeface="Times New Roman" panose="02020603050405020304" pitchFamily="18" charset="0"/>
                  </a:rPr>
                  <a:t>luma</a:t>
                </a:r>
                <a:r>
                  <a:rPr lang="en-US" altLang="zh-TW" sz="2000" dirty="0">
                    <a:solidFill>
                      <a:srgbClr val="FFFFFF"/>
                    </a:solidFill>
                    <a:latin typeface="Times New Roman" panose="02020603050405020304" pitchFamily="18" charset="0"/>
                    <a:cs typeface="Times New Roman" panose="02020603050405020304" pitchFamily="18" charset="0"/>
                  </a:rPr>
                  <a:t> samples.</a:t>
                </a:r>
              </a:p>
              <a:p>
                <a:pPr algn="just"/>
                <a:endParaRPr lang="en-US" altLang="zh-TW" sz="2000" dirty="0">
                  <a:latin typeface="Times New Roman" panose="02020603050405020304" pitchFamily="18" charset="0"/>
                  <a:cs typeface="Times New Roman" panose="02020603050405020304" pitchFamily="18" charset="0"/>
                </a:endParaRPr>
              </a:p>
              <a:p>
                <a:pPr algn="just"/>
                <a:endParaRPr lang="en-US" altLang="zh-TW" sz="200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投影片編號版面配置區 4">
            <a:extLst>
              <a:ext uri="{FF2B5EF4-FFF2-40B4-BE49-F238E27FC236}">
                <a16:creationId xmlns:a16="http://schemas.microsoft.com/office/drawing/2014/main" id="{A2B76C41-B5AA-4889-99AC-B7775E944F9F}"/>
              </a:ext>
            </a:extLst>
          </p:cNvPr>
          <p:cNvSpPr>
            <a:spLocks noGrp="1"/>
          </p:cNvSpPr>
          <p:nvPr>
            <p:ph type="sldNum" sz="quarter" idx="12"/>
          </p:nvPr>
        </p:nvSpPr>
        <p:spPr/>
        <p:txBody>
          <a:bodyPr/>
          <a:lstStyle/>
          <a:p>
            <a:pPr>
              <a:defRPr/>
            </a:pPr>
            <a:fld id="{9A44A0BB-55BA-4661-B7B8-15A99966D2EB}" type="slidenum">
              <a:rPr lang="zh-TW" altLang="en-US" smtClean="0"/>
              <a:pPr>
                <a:defRPr/>
              </a:pPr>
              <a:t>19</a:t>
            </a:fld>
            <a:endParaRPr lang="en-US" altLang="zh-TW" dirty="0"/>
          </a:p>
        </p:txBody>
      </p:sp>
      <p:sp>
        <p:nvSpPr>
          <p:cNvPr id="6" name="文字方塊 5">
            <a:extLst>
              <a:ext uri="{FF2B5EF4-FFF2-40B4-BE49-F238E27FC236}">
                <a16:creationId xmlns:a16="http://schemas.microsoft.com/office/drawing/2014/main" id="{1711848E-0531-4A30-8594-41674F65CA67}"/>
              </a:ext>
            </a:extLst>
          </p:cNvPr>
          <p:cNvSpPr txBox="1"/>
          <p:nvPr/>
        </p:nvSpPr>
        <p:spPr>
          <a:xfrm>
            <a:off x="8272926" y="1895166"/>
            <a:ext cx="442451" cy="369332"/>
          </a:xfrm>
          <a:prstGeom prst="rect">
            <a:avLst/>
          </a:prstGeom>
          <a:noFill/>
        </p:spPr>
        <p:txBody>
          <a:bodyPr wrap="square" rtlCol="0">
            <a:spAutoFit/>
          </a:bodyPr>
          <a:lstStyle/>
          <a:p>
            <a:r>
              <a:rPr lang="en-US" altLang="zh-TW" dirty="0"/>
              <a:t>(4)</a:t>
            </a:r>
            <a:endParaRPr lang="zh-TW" altLang="en-US" dirty="0"/>
          </a:p>
        </p:txBody>
      </p:sp>
    </p:spTree>
    <p:extLst>
      <p:ext uri="{BB962C8B-B14F-4D97-AF65-F5344CB8AC3E}">
        <p14:creationId xmlns:p14="http://schemas.microsoft.com/office/powerpoint/2010/main" val="129554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C23890-07D3-458B-8255-F09F77182BE5}"/>
              </a:ext>
            </a:extLst>
          </p:cNvPr>
          <p:cNvSpPr>
            <a:spLocks noGrp="1"/>
          </p:cNvSpPr>
          <p:nvPr>
            <p:ph type="title"/>
          </p:nvPr>
        </p:nvSpPr>
        <p:spPr/>
        <p:txBody>
          <a:bodyPr/>
          <a:lstStyle/>
          <a:p>
            <a:r>
              <a:rPr lang="en-US" altLang="zh-TW" dirty="0">
                <a:latin typeface="+mn-lt"/>
              </a:rPr>
              <a:t>Outline</a:t>
            </a:r>
            <a:endParaRPr lang="zh-TW" altLang="en-US" dirty="0">
              <a:latin typeface="+mn-lt"/>
            </a:endParaRPr>
          </a:p>
        </p:txBody>
      </p:sp>
      <p:sp>
        <p:nvSpPr>
          <p:cNvPr id="3" name="內容版面配置區 2">
            <a:extLst>
              <a:ext uri="{FF2B5EF4-FFF2-40B4-BE49-F238E27FC236}">
                <a16:creationId xmlns:a16="http://schemas.microsoft.com/office/drawing/2014/main" id="{A37D37B1-69B2-451E-AAFD-5A24B9F18312}"/>
              </a:ext>
            </a:extLst>
          </p:cNvPr>
          <p:cNvSpPr>
            <a:spLocks noGrp="1"/>
          </p:cNvSpPr>
          <p:nvPr>
            <p:ph idx="1"/>
          </p:nvPr>
        </p:nvSpPr>
        <p:spPr/>
        <p:txBody>
          <a:bodyPr/>
          <a:lstStyle/>
          <a:p>
            <a:r>
              <a:rPr lang="en-US" altLang="zh-TW" dirty="0">
                <a:cs typeface="Times New Roman" panose="02020603050405020304" pitchFamily="18" charset="0"/>
              </a:rPr>
              <a:t>JEM Coding Algorithm and Feature Summary</a:t>
            </a:r>
          </a:p>
          <a:p>
            <a:r>
              <a:rPr lang="en-US" altLang="zh-TW" dirty="0">
                <a:cs typeface="Times New Roman" panose="02020603050405020304" pitchFamily="18" charset="0"/>
              </a:rPr>
              <a:t>Quadtree Plus Binary Tree Block Structure</a:t>
            </a:r>
          </a:p>
          <a:p>
            <a:r>
              <a:rPr lang="en-US" altLang="zh-TW" dirty="0">
                <a:cs typeface="Times New Roman" panose="02020603050405020304" pitchFamily="18" charset="0"/>
              </a:rPr>
              <a:t>Intra Prediction</a:t>
            </a:r>
          </a:p>
          <a:p>
            <a:r>
              <a:rPr lang="en-US" altLang="zh-TW" dirty="0">
                <a:cs typeface="Times New Roman" panose="02020603050405020304" pitchFamily="18" charset="0"/>
              </a:rPr>
              <a:t>Inter Prediction</a:t>
            </a:r>
          </a:p>
          <a:p>
            <a:r>
              <a:rPr lang="en-US" altLang="zh-TW" dirty="0">
                <a:cs typeface="Times New Roman" panose="02020603050405020304" pitchFamily="18" charset="0"/>
              </a:rPr>
              <a:t>Transform</a:t>
            </a:r>
          </a:p>
          <a:p>
            <a:r>
              <a:rPr lang="en-US" altLang="zh-TW" dirty="0">
                <a:cs typeface="Times New Roman" panose="02020603050405020304" pitchFamily="18" charset="0"/>
              </a:rPr>
              <a:t>Loop Filters</a:t>
            </a:r>
          </a:p>
          <a:p>
            <a:r>
              <a:rPr lang="en-US" altLang="zh-TW" dirty="0">
                <a:cs typeface="Times New Roman" panose="02020603050405020304" pitchFamily="18" charset="0"/>
              </a:rPr>
              <a:t>Entropy Coding</a:t>
            </a:r>
          </a:p>
          <a:p>
            <a:r>
              <a:rPr lang="en-US" altLang="zh-TW" dirty="0">
                <a:cs typeface="Times New Roman" panose="02020603050405020304" pitchFamily="18" charset="0"/>
              </a:rPr>
              <a:t>Coding Performance and Complexity</a:t>
            </a:r>
            <a:endParaRPr lang="zh-TW" altLang="en-US" dirty="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ECAD5784-D237-4969-8DCD-D91F7A1F1042}"/>
              </a:ext>
            </a:extLst>
          </p:cNvPr>
          <p:cNvSpPr>
            <a:spLocks noGrp="1"/>
          </p:cNvSpPr>
          <p:nvPr>
            <p:ph type="sldNum" sz="quarter" idx="12"/>
          </p:nvPr>
        </p:nvSpPr>
        <p:spPr/>
        <p:txBody>
          <a:bodyPr/>
          <a:lstStyle/>
          <a:p>
            <a:pPr>
              <a:defRPr/>
            </a:pPr>
            <a:fld id="{9A44A0BB-55BA-4661-B7B8-15A99966D2EB}" type="slidenum">
              <a:rPr lang="zh-TW" altLang="en-US" smtClean="0"/>
              <a:pPr>
                <a:defRPr/>
              </a:pPr>
              <a:t>2</a:t>
            </a:fld>
            <a:endParaRPr lang="en-US" altLang="zh-TW" dirty="0"/>
          </a:p>
        </p:txBody>
      </p:sp>
    </p:spTree>
    <p:extLst>
      <p:ext uri="{BB962C8B-B14F-4D97-AF65-F5344CB8AC3E}">
        <p14:creationId xmlns:p14="http://schemas.microsoft.com/office/powerpoint/2010/main" val="1279305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a:xfrm>
            <a:off x="239713" y="285754"/>
            <a:ext cx="8648700" cy="538163"/>
          </a:xfrm>
        </p:spPr>
        <p:txBody>
          <a:bodyPr/>
          <a:lstStyle/>
          <a:p>
            <a:r>
              <a:rPr lang="en-US" altLang="zh-TW" sz="2800" dirty="0"/>
              <a:t>Higher accuracy MV storage and motion compensation</a:t>
            </a:r>
            <a:endParaRPr lang="zh-TW" altLang="en-US" sz="2800"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JEM, the precision for the internal MV storage and motion compensation increases from 1/4 in HEVC to 1/16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sample.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The higher MV precision is used in motion compensated inter prediction for the CU coded with the skip/merge mode.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the fractional sample interpolation process for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and chroma samples is the same as that in HEVC, which uses separable 2D interpolation filters and uses an eight-tap filter for all fractional-sample positions.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the chroma component MV precision is 1/32 sample. </a:t>
            </a:r>
          </a:p>
          <a:p>
            <a:pPr algn="just"/>
            <a:endParaRPr lang="en-US" altLang="zh-TW" sz="2000" dirty="0">
              <a:latin typeface="Times New Roman" panose="02020603050405020304" pitchFamily="18" charset="0"/>
              <a:cs typeface="Times New Roman" panose="02020603050405020304" pitchFamily="18" charset="0"/>
            </a:endParaRPr>
          </a:p>
          <a:p>
            <a:pPr algn="just"/>
            <a:endParaRPr lang="en-US" altLang="zh-TW"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873681E3-CDEC-420B-8F8C-8B427540451B}"/>
              </a:ext>
            </a:extLst>
          </p:cNvPr>
          <p:cNvSpPr>
            <a:spLocks noGrp="1"/>
          </p:cNvSpPr>
          <p:nvPr>
            <p:ph type="sldNum" sz="quarter" idx="12"/>
          </p:nvPr>
        </p:nvSpPr>
        <p:spPr/>
        <p:txBody>
          <a:bodyPr/>
          <a:lstStyle/>
          <a:p>
            <a:pPr>
              <a:defRPr/>
            </a:pPr>
            <a:fld id="{9A44A0BB-55BA-4661-B7B8-15A99966D2EB}" type="slidenum">
              <a:rPr lang="zh-TW" altLang="en-US" smtClean="0"/>
              <a:pPr>
                <a:defRPr/>
              </a:pPr>
              <a:t>20</a:t>
            </a:fld>
            <a:endParaRPr lang="en-US" altLang="zh-TW" dirty="0"/>
          </a:p>
        </p:txBody>
      </p:sp>
    </p:spTree>
    <p:extLst>
      <p:ext uri="{BB962C8B-B14F-4D97-AF65-F5344CB8AC3E}">
        <p14:creationId xmlns:p14="http://schemas.microsoft.com/office/powerpoint/2010/main" val="16988542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Subblock based motion merge</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Each CU in JEM or each PU in HEVC can have at most one set of motion parameters for each prediction direction.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two sub-block based motion merge modes are sub-block based temporal MV prediction (</a:t>
            </a:r>
            <a:r>
              <a:rPr lang="en-US" altLang="zh-TW" sz="2000" dirty="0" err="1">
                <a:latin typeface="Times New Roman" panose="02020603050405020304" pitchFamily="18" charset="0"/>
                <a:cs typeface="Times New Roman" panose="02020603050405020304" pitchFamily="18" charset="0"/>
              </a:rPr>
              <a:t>SbTMVP</a:t>
            </a:r>
            <a:r>
              <a:rPr lang="en-US" altLang="zh-TW" sz="2000" dirty="0">
                <a:latin typeface="Times New Roman" panose="02020603050405020304" pitchFamily="18" charset="0"/>
                <a:cs typeface="Times New Roman" panose="02020603050405020304" pitchFamily="18" charset="0"/>
              </a:rPr>
              <a:t>) and spatial-temporal MV prediction (STMVP).</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a CU-level adaptive MV resolution (AMVR) scheme is applied. AMVR allows MVDs of a CU to be coded in units of 1/4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sample, integer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sample, or four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samples.</a:t>
            </a:r>
          </a:p>
          <a:p>
            <a:pPr algn="just"/>
            <a:endParaRPr lang="en-US" altLang="zh-TW" sz="200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43FECE45-89E9-4102-9F00-CB40145C49DA}"/>
              </a:ext>
            </a:extLst>
          </p:cNvPr>
          <p:cNvSpPr>
            <a:spLocks noGrp="1"/>
          </p:cNvSpPr>
          <p:nvPr>
            <p:ph type="sldNum" sz="quarter" idx="12"/>
          </p:nvPr>
        </p:nvSpPr>
        <p:spPr/>
        <p:txBody>
          <a:bodyPr/>
          <a:lstStyle/>
          <a:p>
            <a:pPr>
              <a:defRPr/>
            </a:pPr>
            <a:fld id="{9A44A0BB-55BA-4661-B7B8-15A99966D2EB}" type="slidenum">
              <a:rPr lang="zh-TW" altLang="en-US" smtClean="0"/>
              <a:pPr>
                <a:defRPr/>
              </a:pPr>
              <a:t>21</a:t>
            </a:fld>
            <a:endParaRPr lang="en-US" altLang="zh-TW" dirty="0"/>
          </a:p>
        </p:txBody>
      </p:sp>
    </p:spTree>
    <p:extLst>
      <p:ext uri="{BB962C8B-B14F-4D97-AF65-F5344CB8AC3E}">
        <p14:creationId xmlns:p14="http://schemas.microsoft.com/office/powerpoint/2010/main" val="30219610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Affine motion compensation prediction</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general, two affine motion methods: global affine motion model and local affine motion model. </a:t>
            </a:r>
          </a:p>
          <a:p>
            <a:pPr marL="0" indent="0" algn="just">
              <a:buNone/>
            </a:pPr>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a generalized block-based affine motion prediction with four parameters is applied.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the affine motion field for a block is described by MVs of two control points located at the top-left and top-right corners of the block.</a:t>
            </a:r>
          </a:p>
          <a:p>
            <a:pPr algn="just"/>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1BBC66C5-4FA1-4632-B60E-EF75AC421132}"/>
              </a:ext>
            </a:extLst>
          </p:cNvPr>
          <p:cNvSpPr>
            <a:spLocks noGrp="1"/>
          </p:cNvSpPr>
          <p:nvPr>
            <p:ph type="sldNum" sz="quarter" idx="12"/>
          </p:nvPr>
        </p:nvSpPr>
        <p:spPr/>
        <p:txBody>
          <a:bodyPr/>
          <a:lstStyle/>
          <a:p>
            <a:pPr>
              <a:defRPr/>
            </a:pPr>
            <a:fld id="{9A44A0BB-55BA-4661-B7B8-15A99966D2EB}" type="slidenum">
              <a:rPr lang="zh-TW" altLang="en-US" smtClean="0"/>
              <a:pPr>
                <a:defRPr/>
              </a:pPr>
              <a:t>22</a:t>
            </a:fld>
            <a:endParaRPr lang="en-US" altLang="zh-TW" dirty="0"/>
          </a:p>
        </p:txBody>
      </p:sp>
    </p:spTree>
    <p:extLst>
      <p:ext uri="{BB962C8B-B14F-4D97-AF65-F5344CB8AC3E}">
        <p14:creationId xmlns:p14="http://schemas.microsoft.com/office/powerpoint/2010/main" val="15561389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sz="3200" dirty="0">
                <a:solidFill>
                  <a:srgbClr val="FAFD00"/>
                </a:solidFill>
              </a:rPr>
              <a:t>Affine motion compensation prediction (cont.)</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With the MVs of two control points, the MV field (MVF) of a block can be described by </a:t>
                </a:r>
              </a:p>
              <a:p>
                <a:pPr marL="0" indent="0" algn="just">
                  <a:buNone/>
                </a:pPr>
                <a14:m>
                  <m:oMathPara xmlns:m="http://schemas.openxmlformats.org/officeDocument/2006/math">
                    <m:oMathParaPr>
                      <m:jc m:val="centerGroup"/>
                    </m:oMathParaPr>
                    <m:oMath xmlns:m="http://schemas.openxmlformats.org/officeDocument/2006/math">
                      <m:d>
                        <m:dPr>
                          <m:begChr m:val="{"/>
                          <m:endChr m:val=""/>
                          <m:ctrlPr>
                            <a:rPr lang="en-US" altLang="zh-TW" sz="2000" i="1" smtClean="0">
                              <a:latin typeface="Cambria Math" panose="02040503050406030204" pitchFamily="18" charset="0"/>
                              <a:cs typeface="Times New Roman" panose="02020603050405020304" pitchFamily="18" charset="0"/>
                            </a:rPr>
                          </m:ctrlPr>
                        </m:dPr>
                        <m:e>
                          <m:eqArr>
                            <m:eqArrPr>
                              <m:ctrlPr>
                                <a:rPr lang="en-US" altLang="zh-TW" sz="2000" i="1" smtClean="0">
                                  <a:latin typeface="Cambria Math" panose="02040503050406030204" pitchFamily="18" charset="0"/>
                                  <a:cs typeface="Times New Roman" panose="02020603050405020304" pitchFamily="18" charset="0"/>
                                </a:rPr>
                              </m:ctrlPr>
                            </m:eqArrPr>
                            <m:e>
                              <m:sSub>
                                <m:sSubPr>
                                  <m:ctrlPr>
                                    <a:rPr lang="en-US" altLang="zh-TW" sz="200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𝑥</m:t>
                                  </m:r>
                                </m:sub>
                              </m:sSub>
                              <m:r>
                                <a:rPr lang="en-US" altLang="zh-TW" sz="2000" b="0" i="1" smtClean="0">
                                  <a:latin typeface="Cambria Math" panose="02040503050406030204" pitchFamily="18" charset="0"/>
                                  <a:cs typeface="Times New Roman" panose="02020603050405020304" pitchFamily="18" charset="0"/>
                                </a:rPr>
                                <m:t>=</m:t>
                              </m:r>
                              <m:f>
                                <m:fPr>
                                  <m:ctrlPr>
                                    <a:rPr lang="en-US" altLang="zh-TW" sz="2000" b="0" i="1" smtClean="0">
                                      <a:latin typeface="Cambria Math" panose="02040503050406030204" pitchFamily="18" charset="0"/>
                                      <a:cs typeface="Times New Roman" panose="02020603050405020304" pitchFamily="18" charset="0"/>
                                    </a:rPr>
                                  </m:ctrlPr>
                                </m:fPr>
                                <m:num>
                                  <m:d>
                                    <m:dPr>
                                      <m:ctrlPr>
                                        <a:rPr lang="en-US" altLang="zh-TW" sz="2000" b="0" i="1" smtClean="0">
                                          <a:latin typeface="Cambria Math" panose="02040503050406030204" pitchFamily="18" charset="0"/>
                                          <a:cs typeface="Times New Roman" panose="02020603050405020304" pitchFamily="18" charset="0"/>
                                        </a:rPr>
                                      </m:ctrlPr>
                                    </m:dPr>
                                    <m:e>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1</m:t>
                                          </m:r>
                                          <m:r>
                                            <a:rPr lang="en-US" altLang="zh-TW" sz="2000" b="0" i="1" smtClean="0">
                                              <a:latin typeface="Cambria Math" panose="02040503050406030204" pitchFamily="18" charset="0"/>
                                              <a:cs typeface="Times New Roman" panose="02020603050405020304" pitchFamily="18" charset="0"/>
                                            </a:rPr>
                                            <m:t>𝑥</m:t>
                                          </m:r>
                                        </m:sub>
                                      </m:sSub>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0</m:t>
                                          </m:r>
                                          <m:r>
                                            <a:rPr lang="en-US" altLang="zh-TW" sz="2000" b="0" i="1" smtClean="0">
                                              <a:latin typeface="Cambria Math" panose="02040503050406030204" pitchFamily="18" charset="0"/>
                                              <a:cs typeface="Times New Roman" panose="02020603050405020304" pitchFamily="18" charset="0"/>
                                            </a:rPr>
                                            <m:t>𝑥</m:t>
                                          </m:r>
                                        </m:sub>
                                      </m:sSub>
                                    </m:e>
                                  </m:d>
                                </m:num>
                                <m:den>
                                  <m:r>
                                    <a:rPr lang="zh-TW" altLang="en-US" sz="2000" b="0" i="1" smtClean="0">
                                      <a:latin typeface="Cambria Math" panose="02040503050406030204" pitchFamily="18" charset="0"/>
                                      <a:cs typeface="Times New Roman" panose="02020603050405020304" pitchFamily="18" charset="0"/>
                                    </a:rPr>
                                    <m:t>𝜔</m:t>
                                  </m:r>
                                </m:den>
                              </m:f>
                              <m:r>
                                <a:rPr lang="en-US" altLang="zh-TW" sz="2000" b="0" i="1" smtClean="0">
                                  <a:latin typeface="Cambria Math" panose="02040503050406030204" pitchFamily="18" charset="0"/>
                                  <a:cs typeface="Times New Roman" panose="02020603050405020304" pitchFamily="18" charset="0"/>
                                </a:rPr>
                                <m:t>𝑥</m:t>
                              </m:r>
                              <m:r>
                                <a:rPr lang="en-US" altLang="zh-TW" sz="2000" b="0" i="1" smtClean="0">
                                  <a:latin typeface="Cambria Math" panose="02040503050406030204" pitchFamily="18" charset="0"/>
                                  <a:cs typeface="Times New Roman" panose="02020603050405020304" pitchFamily="18" charset="0"/>
                                </a:rPr>
                                <m:t>−</m:t>
                              </m:r>
                              <m:f>
                                <m:fPr>
                                  <m:ctrlPr>
                                    <a:rPr lang="en-US" altLang="zh-TW" sz="2000" b="0" i="1" smtClean="0">
                                      <a:latin typeface="Cambria Math" panose="02040503050406030204" pitchFamily="18" charset="0"/>
                                      <a:cs typeface="Times New Roman" panose="02020603050405020304" pitchFamily="18" charset="0"/>
                                    </a:rPr>
                                  </m:ctrlPr>
                                </m:fPr>
                                <m:num>
                                  <m:d>
                                    <m:dPr>
                                      <m:ctrlPr>
                                        <a:rPr lang="en-US" altLang="zh-TW" sz="2000" b="0" i="1" smtClean="0">
                                          <a:latin typeface="Cambria Math" panose="02040503050406030204" pitchFamily="18" charset="0"/>
                                          <a:cs typeface="Times New Roman" panose="02020603050405020304" pitchFamily="18" charset="0"/>
                                        </a:rPr>
                                      </m:ctrlPr>
                                    </m:dPr>
                                    <m:e>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1</m:t>
                                          </m:r>
                                          <m:r>
                                            <a:rPr lang="en-US" altLang="zh-TW" sz="2000" b="0" i="1" smtClean="0">
                                              <a:latin typeface="Cambria Math" panose="02040503050406030204" pitchFamily="18" charset="0"/>
                                              <a:cs typeface="Times New Roman" panose="02020603050405020304" pitchFamily="18" charset="0"/>
                                            </a:rPr>
                                            <m:t>𝑦</m:t>
                                          </m:r>
                                        </m:sub>
                                      </m:sSub>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0</m:t>
                                          </m:r>
                                          <m:r>
                                            <a:rPr lang="en-US" altLang="zh-TW" sz="2000" b="0" i="1" smtClean="0">
                                              <a:latin typeface="Cambria Math" panose="02040503050406030204" pitchFamily="18" charset="0"/>
                                              <a:cs typeface="Times New Roman" panose="02020603050405020304" pitchFamily="18" charset="0"/>
                                            </a:rPr>
                                            <m:t>𝑦</m:t>
                                          </m:r>
                                        </m:sub>
                                      </m:sSub>
                                    </m:e>
                                  </m:d>
                                </m:num>
                                <m:den>
                                  <m:r>
                                    <a:rPr lang="zh-TW" altLang="en-US" sz="2000" b="0" i="1" smtClean="0">
                                      <a:latin typeface="Cambria Math" panose="02040503050406030204" pitchFamily="18" charset="0"/>
                                      <a:cs typeface="Times New Roman" panose="02020603050405020304" pitchFamily="18" charset="0"/>
                                    </a:rPr>
                                    <m:t>𝜔</m:t>
                                  </m:r>
                                </m:den>
                              </m:f>
                              <m:r>
                                <a:rPr lang="en-US" altLang="zh-TW" sz="2000" b="0" i="1" smtClean="0">
                                  <a:latin typeface="Cambria Math" panose="02040503050406030204" pitchFamily="18" charset="0"/>
                                  <a:cs typeface="Times New Roman" panose="02020603050405020304" pitchFamily="18" charset="0"/>
                                </a:rPr>
                                <m:t>𝑦</m:t>
                              </m:r>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0</m:t>
                                  </m:r>
                                  <m:r>
                                    <a:rPr lang="en-US" altLang="zh-TW" sz="2000" b="0" i="1" smtClean="0">
                                      <a:latin typeface="Cambria Math" panose="02040503050406030204" pitchFamily="18" charset="0"/>
                                      <a:cs typeface="Times New Roman" panose="02020603050405020304" pitchFamily="18" charset="0"/>
                                    </a:rPr>
                                    <m:t>𝑥</m:t>
                                  </m:r>
                                </m:sub>
                              </m:sSub>
                              <m:r>
                                <a:rPr lang="en-US" altLang="zh-TW" sz="2000" b="0" i="1" smtClean="0">
                                  <a:latin typeface="Cambria Math" panose="02040503050406030204" pitchFamily="18" charset="0"/>
                                  <a:cs typeface="Times New Roman" panose="02020603050405020304" pitchFamily="18" charset="0"/>
                                </a:rPr>
                                <m:t>,</m:t>
                              </m:r>
                            </m:e>
                            <m:e>
                              <m:sSub>
                                <m:sSubPr>
                                  <m:ctrlPr>
                                    <a:rPr lang="en-US" altLang="zh-TW" sz="200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𝑦</m:t>
                                  </m:r>
                                </m:sub>
                              </m:sSub>
                              <m:r>
                                <a:rPr lang="en-US" altLang="zh-TW" sz="2000" b="0" i="1" smtClean="0">
                                  <a:latin typeface="Cambria Math" panose="02040503050406030204" pitchFamily="18" charset="0"/>
                                  <a:cs typeface="Times New Roman" panose="02020603050405020304" pitchFamily="18" charset="0"/>
                                </a:rPr>
                                <m:t>=</m:t>
                              </m:r>
                              <m:f>
                                <m:fPr>
                                  <m:ctrlPr>
                                    <a:rPr lang="en-US" altLang="zh-TW" sz="2000" b="0" i="1" smtClean="0">
                                      <a:latin typeface="Cambria Math" panose="02040503050406030204" pitchFamily="18" charset="0"/>
                                      <a:cs typeface="Times New Roman" panose="02020603050405020304" pitchFamily="18" charset="0"/>
                                    </a:rPr>
                                  </m:ctrlPr>
                                </m:fPr>
                                <m:num>
                                  <m:d>
                                    <m:dPr>
                                      <m:ctrlPr>
                                        <a:rPr lang="en-US" altLang="zh-TW" sz="2000" b="0" i="1" smtClean="0">
                                          <a:latin typeface="Cambria Math" panose="02040503050406030204" pitchFamily="18" charset="0"/>
                                          <a:cs typeface="Times New Roman" panose="02020603050405020304" pitchFamily="18" charset="0"/>
                                        </a:rPr>
                                      </m:ctrlPr>
                                    </m:dPr>
                                    <m:e>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1</m:t>
                                          </m:r>
                                          <m:r>
                                            <a:rPr lang="en-US" altLang="zh-TW" sz="2000" b="0" i="1" smtClean="0">
                                              <a:latin typeface="Cambria Math" panose="02040503050406030204" pitchFamily="18" charset="0"/>
                                              <a:cs typeface="Times New Roman" panose="02020603050405020304" pitchFamily="18" charset="0"/>
                                            </a:rPr>
                                            <m:t>𝑦</m:t>
                                          </m:r>
                                        </m:sub>
                                      </m:sSub>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0</m:t>
                                          </m:r>
                                          <m:r>
                                            <a:rPr lang="en-US" altLang="zh-TW" sz="2000" b="0" i="1" smtClean="0">
                                              <a:latin typeface="Cambria Math" panose="02040503050406030204" pitchFamily="18" charset="0"/>
                                              <a:cs typeface="Times New Roman" panose="02020603050405020304" pitchFamily="18" charset="0"/>
                                            </a:rPr>
                                            <m:t>𝑦</m:t>
                                          </m:r>
                                        </m:sub>
                                      </m:sSub>
                                    </m:e>
                                  </m:d>
                                </m:num>
                                <m:den>
                                  <m:r>
                                    <a:rPr lang="zh-TW" altLang="en-US" sz="2000" b="0" i="1" smtClean="0">
                                      <a:latin typeface="Cambria Math" panose="02040503050406030204" pitchFamily="18" charset="0"/>
                                      <a:cs typeface="Times New Roman" panose="02020603050405020304" pitchFamily="18" charset="0"/>
                                    </a:rPr>
                                    <m:t>𝜔</m:t>
                                  </m:r>
                                </m:den>
                              </m:f>
                              <m:r>
                                <a:rPr lang="en-US" altLang="zh-TW" sz="2000" b="0" i="1" smtClean="0">
                                  <a:latin typeface="Cambria Math" panose="02040503050406030204" pitchFamily="18" charset="0"/>
                                  <a:cs typeface="Times New Roman" panose="02020603050405020304" pitchFamily="18" charset="0"/>
                                </a:rPr>
                                <m:t>𝑥</m:t>
                              </m:r>
                              <m:r>
                                <a:rPr lang="en-US" altLang="zh-TW" sz="2000" b="0" i="1" smtClean="0">
                                  <a:latin typeface="Cambria Math" panose="02040503050406030204" pitchFamily="18" charset="0"/>
                                  <a:cs typeface="Times New Roman" panose="02020603050405020304" pitchFamily="18" charset="0"/>
                                </a:rPr>
                                <m:t>−</m:t>
                              </m:r>
                              <m:f>
                                <m:fPr>
                                  <m:ctrlPr>
                                    <a:rPr lang="en-US" altLang="zh-TW" sz="2000" b="0" i="1" smtClean="0">
                                      <a:latin typeface="Cambria Math" panose="02040503050406030204" pitchFamily="18" charset="0"/>
                                      <a:cs typeface="Times New Roman" panose="02020603050405020304" pitchFamily="18" charset="0"/>
                                    </a:rPr>
                                  </m:ctrlPr>
                                </m:fPr>
                                <m:num>
                                  <m:d>
                                    <m:dPr>
                                      <m:ctrlPr>
                                        <a:rPr lang="en-US" altLang="zh-TW" sz="2000" b="0" i="1" smtClean="0">
                                          <a:latin typeface="Cambria Math" panose="02040503050406030204" pitchFamily="18" charset="0"/>
                                          <a:cs typeface="Times New Roman" panose="02020603050405020304" pitchFamily="18" charset="0"/>
                                        </a:rPr>
                                      </m:ctrlPr>
                                    </m:dPr>
                                    <m:e>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1</m:t>
                                          </m:r>
                                          <m:r>
                                            <a:rPr lang="en-US" altLang="zh-TW" sz="2000" b="0" i="1" smtClean="0">
                                              <a:latin typeface="Cambria Math" panose="02040503050406030204" pitchFamily="18" charset="0"/>
                                              <a:cs typeface="Times New Roman" panose="02020603050405020304" pitchFamily="18" charset="0"/>
                                            </a:rPr>
                                            <m:t>𝑥</m:t>
                                          </m:r>
                                        </m:sub>
                                      </m:sSub>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0</m:t>
                                          </m:r>
                                          <m:r>
                                            <a:rPr lang="en-US" altLang="zh-TW" sz="2000" b="0" i="1" smtClean="0">
                                              <a:latin typeface="Cambria Math" panose="02040503050406030204" pitchFamily="18" charset="0"/>
                                              <a:cs typeface="Times New Roman" panose="02020603050405020304" pitchFamily="18" charset="0"/>
                                            </a:rPr>
                                            <m:t>𝑥</m:t>
                                          </m:r>
                                        </m:sub>
                                      </m:sSub>
                                    </m:e>
                                  </m:d>
                                </m:num>
                                <m:den>
                                  <m:r>
                                    <a:rPr lang="zh-TW" altLang="en-US" sz="2000" b="0" i="1" smtClean="0">
                                      <a:latin typeface="Cambria Math" panose="02040503050406030204" pitchFamily="18" charset="0"/>
                                      <a:cs typeface="Times New Roman" panose="02020603050405020304" pitchFamily="18" charset="0"/>
                                    </a:rPr>
                                    <m:t>𝜔</m:t>
                                  </m:r>
                                </m:den>
                              </m:f>
                              <m:r>
                                <a:rPr lang="en-US" altLang="zh-TW" sz="2000" b="0" i="1" smtClean="0">
                                  <a:latin typeface="Cambria Math" panose="02040503050406030204" pitchFamily="18" charset="0"/>
                                  <a:cs typeface="Times New Roman" panose="02020603050405020304" pitchFamily="18" charset="0"/>
                                </a:rPr>
                                <m:t>𝑦</m:t>
                              </m:r>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0</m:t>
                                  </m:r>
                                  <m:r>
                                    <a:rPr lang="en-US" altLang="zh-TW" sz="2000" b="0" i="1" smtClean="0">
                                      <a:latin typeface="Cambria Math" panose="02040503050406030204" pitchFamily="18" charset="0"/>
                                      <a:cs typeface="Times New Roman" panose="02020603050405020304" pitchFamily="18" charset="0"/>
                                    </a:rPr>
                                    <m:t>𝑦</m:t>
                                  </m:r>
                                </m:sub>
                              </m:sSub>
                              <m:r>
                                <a:rPr lang="en-US" altLang="zh-TW" sz="2000" b="0" i="1" smtClean="0">
                                  <a:latin typeface="Cambria Math" panose="02040503050406030204" pitchFamily="18" charset="0"/>
                                  <a:cs typeface="Times New Roman" panose="02020603050405020304" pitchFamily="18" charset="0"/>
                                </a:rPr>
                                <m:t>,</m:t>
                              </m:r>
                            </m:e>
                          </m:eqArr>
                        </m:e>
                      </m:d>
                    </m:oMath>
                  </m:oMathPara>
                </a14:m>
                <a:endParaRPr lang="en-US" altLang="zh-TW" sz="2000" dirty="0">
                  <a:latin typeface="Times New Roman" panose="02020603050405020304" pitchFamily="18" charset="0"/>
                  <a:cs typeface="Times New Roman" panose="02020603050405020304" pitchFamily="18" charset="0"/>
                </a:endParaRPr>
              </a:p>
              <a:p>
                <a:pPr marL="284400" indent="0" algn="just">
                  <a:buNone/>
                </a:pPr>
                <a:r>
                  <a:rPr lang="en-US" altLang="zh-TW" sz="2000" dirty="0">
                    <a:latin typeface="Times New Roman" panose="02020603050405020304" pitchFamily="18" charset="0"/>
                    <a:cs typeface="Times New Roman" panose="02020603050405020304" pitchFamily="18" charset="0"/>
                  </a:rPr>
                  <a:t>where </a:t>
                </a:r>
                <a14:m>
                  <m:oMath xmlns:m="http://schemas.openxmlformats.org/officeDocument/2006/math">
                    <m:d>
                      <m:dPr>
                        <m:ctrlPr>
                          <a:rPr lang="en-US" altLang="zh-TW" sz="2000" b="0" i="1" smtClean="0">
                            <a:latin typeface="Cambria Math" panose="02040503050406030204" pitchFamily="18" charset="0"/>
                            <a:cs typeface="Times New Roman" panose="02020603050405020304" pitchFamily="18" charset="0"/>
                          </a:rPr>
                        </m:ctrlPr>
                      </m:dPr>
                      <m:e>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0</m:t>
                            </m:r>
                            <m:r>
                              <a:rPr lang="en-US" altLang="zh-TW" sz="2000" b="0" i="1" smtClean="0">
                                <a:latin typeface="Cambria Math" panose="02040503050406030204" pitchFamily="18" charset="0"/>
                                <a:cs typeface="Times New Roman" panose="02020603050405020304" pitchFamily="18" charset="0"/>
                              </a:rPr>
                              <m:t>𝑥</m:t>
                            </m:r>
                          </m:sub>
                        </m:sSub>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0</m:t>
                            </m:r>
                            <m:r>
                              <a:rPr lang="en-US" altLang="zh-TW" sz="2000" b="0" i="1" smtClean="0">
                                <a:latin typeface="Cambria Math" panose="02040503050406030204" pitchFamily="18" charset="0"/>
                                <a:cs typeface="Times New Roman" panose="02020603050405020304" pitchFamily="18" charset="0"/>
                              </a:rPr>
                              <m:t>𝑦</m:t>
                            </m:r>
                          </m:sub>
                        </m:sSub>
                      </m:e>
                    </m:d>
                  </m:oMath>
                </a14:m>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is the MV of the top-left corner control point, </a:t>
                </a:r>
                <a14:m>
                  <m:oMath xmlns:m="http://schemas.openxmlformats.org/officeDocument/2006/math">
                    <m:d>
                      <m:dPr>
                        <m:ctrlPr>
                          <a:rPr lang="en-US" altLang="zh-TW" sz="2000" b="0" i="1" smtClean="0">
                            <a:latin typeface="Cambria Math" panose="02040503050406030204" pitchFamily="18" charset="0"/>
                            <a:cs typeface="Times New Roman" panose="02020603050405020304" pitchFamily="18" charset="0"/>
                          </a:rPr>
                        </m:ctrlPr>
                      </m:dPr>
                      <m:e>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1</m:t>
                            </m:r>
                            <m:r>
                              <a:rPr lang="en-US" altLang="zh-TW" sz="2000" b="0" i="1" smtClean="0">
                                <a:latin typeface="Cambria Math" panose="02040503050406030204" pitchFamily="18" charset="0"/>
                                <a:cs typeface="Times New Roman" panose="02020603050405020304" pitchFamily="18" charset="0"/>
                              </a:rPr>
                              <m:t>𝑥</m:t>
                            </m:r>
                          </m:sub>
                        </m:sSub>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1</m:t>
                            </m:r>
                            <m:r>
                              <a:rPr lang="en-US" altLang="zh-TW" sz="2000" b="0" i="1" smtClean="0">
                                <a:latin typeface="Cambria Math" panose="02040503050406030204" pitchFamily="18" charset="0"/>
                                <a:cs typeface="Times New Roman" panose="02020603050405020304" pitchFamily="18" charset="0"/>
                              </a:rPr>
                              <m:t>𝑦</m:t>
                            </m:r>
                          </m:sub>
                        </m:sSub>
                      </m:e>
                    </m:d>
                    <m:r>
                      <a:rPr lang="en-US" altLang="zh-TW" sz="2000" b="0" i="1" smtClean="0">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is the MV of the top-right corner control point, and </a:t>
                </a:r>
                <a14:m>
                  <m:oMath xmlns:m="http://schemas.openxmlformats.org/officeDocument/2006/math">
                    <m:r>
                      <a:rPr lang="zh-TW" altLang="en-US" sz="2000" b="0" i="1" smtClean="0">
                        <a:latin typeface="Cambria Math" panose="02040503050406030204" pitchFamily="18" charset="0"/>
                        <a:cs typeface="Times New Roman" panose="02020603050405020304" pitchFamily="18" charset="0"/>
                      </a:rPr>
                      <m:t>𝜔</m:t>
                    </m:r>
                  </m:oMath>
                </a14:m>
                <a:r>
                  <a:rPr lang="en-US" altLang="zh-TW" sz="2000" dirty="0">
                    <a:latin typeface="Times New Roman" panose="02020603050405020304" pitchFamily="18" charset="0"/>
                    <a:cs typeface="Times New Roman" panose="02020603050405020304" pitchFamily="18" charset="0"/>
                  </a:rPr>
                  <a:t> denotes the block width.</a:t>
                </a:r>
              </a:p>
              <a:p>
                <a:pPr marL="230400" indent="0" algn="just">
                  <a:buNone/>
                </a:pPr>
                <a:endParaRPr lang="en-US" altLang="zh-TW" sz="2000" dirty="0">
                  <a:latin typeface="Times New Roman" panose="02020603050405020304" pitchFamily="18" charset="0"/>
                  <a:cs typeface="Times New Roman" panose="02020603050405020304" pitchFamily="18" charset="0"/>
                </a:endParaRPr>
              </a:p>
              <a:p>
                <a:pPr lvl="0"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In JEM, subblock based affine transform prediction is applied to avoid sample-wise motion field derivation and sample-wise fractional pixel interpolation. </a:t>
                </a:r>
              </a:p>
              <a:p>
                <a:pPr marL="230400" indent="0" algn="just">
                  <a:buNone/>
                </a:pPr>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b="-387"/>
                </a:stretch>
              </a:blipFill>
            </p:spPr>
            <p:txBody>
              <a:bodyPr/>
              <a:lstStyle/>
              <a:p>
                <a:r>
                  <a:rPr lang="zh-TW" altLang="en-US">
                    <a:noFill/>
                  </a:rPr>
                  <a:t> </a:t>
                </a:r>
              </a:p>
            </p:txBody>
          </p:sp>
        </mc:Fallback>
      </mc:AlternateContent>
      <p:sp>
        <p:nvSpPr>
          <p:cNvPr id="5" name="文字方塊 4">
            <a:extLst>
              <a:ext uri="{FF2B5EF4-FFF2-40B4-BE49-F238E27FC236}">
                <a16:creationId xmlns:a16="http://schemas.microsoft.com/office/drawing/2014/main" id="{955B617D-5F5A-4EB5-B4D2-95A4B3FD254E}"/>
              </a:ext>
            </a:extLst>
          </p:cNvPr>
          <p:cNvSpPr txBox="1"/>
          <p:nvPr/>
        </p:nvSpPr>
        <p:spPr>
          <a:xfrm>
            <a:off x="8319681" y="2529347"/>
            <a:ext cx="442451" cy="369332"/>
          </a:xfrm>
          <a:prstGeom prst="rect">
            <a:avLst/>
          </a:prstGeom>
          <a:noFill/>
        </p:spPr>
        <p:txBody>
          <a:bodyPr wrap="square" rtlCol="0">
            <a:spAutoFit/>
          </a:bodyPr>
          <a:lstStyle/>
          <a:p>
            <a:r>
              <a:rPr lang="en-US" altLang="zh-TW" dirty="0"/>
              <a:t>(5)</a:t>
            </a:r>
            <a:endParaRPr lang="zh-TW" altLang="en-US" dirty="0"/>
          </a:p>
        </p:txBody>
      </p:sp>
      <p:sp>
        <p:nvSpPr>
          <p:cNvPr id="6" name="投影片編號版面配置區 5">
            <a:extLst>
              <a:ext uri="{FF2B5EF4-FFF2-40B4-BE49-F238E27FC236}">
                <a16:creationId xmlns:a16="http://schemas.microsoft.com/office/drawing/2014/main" id="{EDD37FEA-7E90-466B-BFBF-26475419E2E2}"/>
              </a:ext>
            </a:extLst>
          </p:cNvPr>
          <p:cNvSpPr>
            <a:spLocks noGrp="1"/>
          </p:cNvSpPr>
          <p:nvPr>
            <p:ph type="sldNum" sz="quarter" idx="12"/>
          </p:nvPr>
        </p:nvSpPr>
        <p:spPr/>
        <p:txBody>
          <a:bodyPr/>
          <a:lstStyle/>
          <a:p>
            <a:pPr>
              <a:defRPr/>
            </a:pPr>
            <a:fld id="{9A44A0BB-55BA-4661-B7B8-15A99966D2EB}" type="slidenum">
              <a:rPr lang="zh-TW" altLang="en-US" smtClean="0"/>
              <a:pPr>
                <a:defRPr/>
              </a:pPr>
              <a:t>23</a:t>
            </a:fld>
            <a:endParaRPr lang="en-US" altLang="zh-TW" dirty="0"/>
          </a:p>
        </p:txBody>
      </p:sp>
    </p:spTree>
    <p:extLst>
      <p:ext uri="{BB962C8B-B14F-4D97-AF65-F5344CB8AC3E}">
        <p14:creationId xmlns:p14="http://schemas.microsoft.com/office/powerpoint/2010/main" val="29546128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Decoder-side motion vector refinement</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the decoder-side MV refinement (DMVR) method, the two MVs of the bi-prediction are further refined by a bilateral template matching process using the sum of absolute differences (SAD).</a:t>
            </a:r>
          </a:p>
          <a:p>
            <a:pPr algn="just"/>
            <a:endParaRPr lang="en-US" altLang="zh-TW"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8CEED9C7-9287-4D81-99F5-BB9661BC4B7B}"/>
              </a:ext>
            </a:extLst>
          </p:cNvPr>
          <p:cNvSpPr>
            <a:spLocks noGrp="1"/>
          </p:cNvSpPr>
          <p:nvPr>
            <p:ph type="sldNum" sz="quarter" idx="12"/>
          </p:nvPr>
        </p:nvSpPr>
        <p:spPr/>
        <p:txBody>
          <a:bodyPr/>
          <a:lstStyle/>
          <a:p>
            <a:pPr>
              <a:defRPr/>
            </a:pPr>
            <a:fld id="{9A44A0BB-55BA-4661-B7B8-15A99966D2EB}" type="slidenum">
              <a:rPr lang="zh-TW" altLang="en-US" smtClean="0"/>
              <a:pPr>
                <a:defRPr/>
              </a:pPr>
              <a:t>24</a:t>
            </a:fld>
            <a:endParaRPr lang="en-US" altLang="zh-TW" dirty="0"/>
          </a:p>
        </p:txBody>
      </p:sp>
    </p:spTree>
    <p:extLst>
      <p:ext uri="{BB962C8B-B14F-4D97-AF65-F5344CB8AC3E}">
        <p14:creationId xmlns:p14="http://schemas.microsoft.com/office/powerpoint/2010/main" val="40146370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Bi-directional optical flow</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Bi-directional optical flow (BIO) is sample-wise motion refinement, which is performed on top of block-wise motion compensation for bi-prediction.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Let </a:t>
                </a:r>
                <a14:m>
                  <m:oMath xmlns:m="http://schemas.openxmlformats.org/officeDocument/2006/math">
                    <m:sSup>
                      <m:sSupPr>
                        <m:ctrlPr>
                          <a:rPr lang="en-US" altLang="zh-TW" sz="2000" i="1" dirty="0" smtClean="0">
                            <a:latin typeface="Cambria Math" panose="02040503050406030204" pitchFamily="18" charset="0"/>
                            <a:cs typeface="Times New Roman" panose="02020603050405020304" pitchFamily="18" charset="0"/>
                          </a:rPr>
                        </m:ctrlPr>
                      </m:sSupPr>
                      <m:e>
                        <m:r>
                          <a:rPr lang="en-US" altLang="zh-TW" sz="2000" b="0" i="1" dirty="0" smtClean="0">
                            <a:latin typeface="Cambria Math" panose="02040503050406030204" pitchFamily="18" charset="0"/>
                            <a:cs typeface="Times New Roman" panose="02020603050405020304" pitchFamily="18" charset="0"/>
                          </a:rPr>
                          <m:t>𝐼</m:t>
                        </m:r>
                      </m:e>
                      <m:sup>
                        <m:r>
                          <a:rPr lang="en-US" altLang="zh-TW" sz="2000" b="0" i="1" dirty="0" smtClean="0">
                            <a:latin typeface="Cambria Math" panose="02040503050406030204" pitchFamily="18" charset="0"/>
                            <a:cs typeface="Times New Roman" panose="02020603050405020304" pitchFamily="18" charset="0"/>
                          </a:rPr>
                          <m:t>(</m:t>
                        </m:r>
                        <m:r>
                          <a:rPr lang="en-US" altLang="zh-TW" sz="2000" b="0" i="1" dirty="0" smtClean="0">
                            <a:latin typeface="Cambria Math" panose="02040503050406030204" pitchFamily="18" charset="0"/>
                            <a:cs typeface="Times New Roman" panose="02020603050405020304" pitchFamily="18" charset="0"/>
                          </a:rPr>
                          <m:t>𝑘</m:t>
                        </m:r>
                        <m:r>
                          <a:rPr lang="en-US" altLang="zh-TW" sz="2000" b="0" i="1" dirty="0" smtClean="0">
                            <a:latin typeface="Cambria Math" panose="02040503050406030204" pitchFamily="18" charset="0"/>
                            <a:cs typeface="Times New Roman" panose="02020603050405020304" pitchFamily="18" charset="0"/>
                          </a:rPr>
                          <m:t>)</m:t>
                        </m:r>
                      </m:sup>
                    </m:sSup>
                  </m:oMath>
                </a14:m>
                <a:r>
                  <a:rPr lang="en-US" altLang="zh-TW" sz="2000" dirty="0">
                    <a:latin typeface="Times New Roman" panose="02020603050405020304" pitchFamily="18" charset="0"/>
                    <a:cs typeface="Times New Roman" panose="02020603050405020304" pitchFamily="18" charset="0"/>
                  </a:rPr>
                  <a:t> be the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value from reference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𝑘</m:t>
                    </m:r>
                  </m:oMath>
                </a14:m>
                <a:r>
                  <a:rPr lang="en-US" altLang="zh-TW" sz="2000" dirty="0">
                    <a:latin typeface="Times New Roman" panose="02020603050405020304" pitchFamily="18" charset="0"/>
                    <a:cs typeface="Times New Roman" panose="02020603050405020304" pitchFamily="18" charset="0"/>
                  </a:rPr>
                  <a:t>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r>
                      <a:rPr lang="en-US" altLang="zh-TW" sz="2000" i="1" dirty="0" smtClean="0">
                        <a:latin typeface="Cambria Math" panose="02040503050406030204" pitchFamily="18" charset="0"/>
                        <a:cs typeface="Times New Roman" panose="02020603050405020304" pitchFamily="18" charset="0"/>
                      </a:rPr>
                      <m:t>𝑘</m:t>
                    </m:r>
                    <m:r>
                      <a:rPr lang="en-US" altLang="zh-TW" sz="2000" i="1" dirty="0" smtClean="0">
                        <a:latin typeface="Cambria Math" panose="02040503050406030204" pitchFamily="18" charset="0"/>
                        <a:cs typeface="Times New Roman" panose="02020603050405020304" pitchFamily="18" charset="0"/>
                      </a:rPr>
                      <m:t>=0, 1) </m:t>
                    </m:r>
                  </m:oMath>
                </a14:m>
                <a:r>
                  <a:rPr lang="en-US" altLang="zh-TW" sz="2000" dirty="0">
                    <a:latin typeface="Times New Roman" panose="02020603050405020304" pitchFamily="18" charset="0"/>
                    <a:cs typeface="Times New Roman" panose="02020603050405020304" pitchFamily="18" charset="0"/>
                  </a:rPr>
                  <a:t>after block motion compensation. Assuming the optical flow is valid, the MV field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sSub>
                      <m:sSubPr>
                        <m:ctrlPr>
                          <a:rPr lang="en-US" altLang="zh-TW" sz="2000" i="1" dirty="0" smtClean="0">
                            <a:latin typeface="Cambria Math" panose="02040503050406030204" pitchFamily="18" charset="0"/>
                            <a:cs typeface="Times New Roman" panose="02020603050405020304" pitchFamily="18" charset="0"/>
                          </a:rPr>
                        </m:ctrlPr>
                      </m:sSubPr>
                      <m:e>
                        <m:r>
                          <a:rPr lang="en-US" altLang="zh-TW" sz="2000" b="0" i="1" dirty="0" smtClean="0">
                            <a:latin typeface="Cambria Math" panose="02040503050406030204" pitchFamily="18" charset="0"/>
                            <a:cs typeface="Times New Roman" panose="02020603050405020304" pitchFamily="18" charset="0"/>
                          </a:rPr>
                          <m:t>𝑣</m:t>
                        </m:r>
                      </m:e>
                      <m:sub>
                        <m:r>
                          <a:rPr lang="en-US" altLang="zh-TW" sz="2000" b="0" i="1" dirty="0" smtClean="0">
                            <a:latin typeface="Cambria Math" panose="02040503050406030204" pitchFamily="18" charset="0"/>
                            <a:cs typeface="Times New Roman" panose="02020603050405020304" pitchFamily="18" charset="0"/>
                          </a:rPr>
                          <m:t>𝑥</m:t>
                        </m:r>
                      </m:sub>
                    </m:sSub>
                    <m:r>
                      <a:rPr lang="en-US" altLang="zh-TW" sz="2000" i="1" dirty="0">
                        <a:latin typeface="Cambria Math" panose="02040503050406030204" pitchFamily="18" charset="0"/>
                        <a:cs typeface="Times New Roman" panose="02020603050405020304" pitchFamily="18" charset="0"/>
                      </a:rPr>
                      <m:t>, </m:t>
                    </m:r>
                    <m:sSub>
                      <m:sSubPr>
                        <m:ctrlPr>
                          <a:rPr lang="en-US" altLang="zh-TW" sz="2000" i="1" dirty="0" smtClean="0">
                            <a:latin typeface="Cambria Math" panose="02040503050406030204" pitchFamily="18" charset="0"/>
                            <a:cs typeface="Times New Roman" panose="02020603050405020304" pitchFamily="18" charset="0"/>
                          </a:rPr>
                        </m:ctrlPr>
                      </m:sSubPr>
                      <m:e>
                        <m:r>
                          <a:rPr lang="en-US" altLang="zh-TW" sz="2000" b="0" i="1" dirty="0" smtClean="0">
                            <a:latin typeface="Cambria Math" panose="02040503050406030204" pitchFamily="18" charset="0"/>
                            <a:cs typeface="Times New Roman" panose="02020603050405020304" pitchFamily="18" charset="0"/>
                          </a:rPr>
                          <m:t>𝑣</m:t>
                        </m:r>
                      </m:e>
                      <m:sub>
                        <m:r>
                          <a:rPr lang="en-US" altLang="zh-TW" sz="2000" b="0" i="1" dirty="0" smtClean="0">
                            <a:latin typeface="Cambria Math" panose="02040503050406030204" pitchFamily="18" charset="0"/>
                            <a:cs typeface="Times New Roman" panose="02020603050405020304" pitchFamily="18" charset="0"/>
                          </a:rPr>
                          <m:t>𝑦</m:t>
                        </m:r>
                      </m:sub>
                    </m:sSub>
                    <m:r>
                      <a:rPr lang="en-US" altLang="zh-TW" sz="2000" i="1" dirty="0">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is defined as</a:t>
                </a:r>
              </a:p>
              <a:p>
                <a:pPr marL="0" indent="0" algn="just">
                  <a:buNone/>
                </a:pPr>
                <a14:m>
                  <m:oMathPara xmlns:m="http://schemas.openxmlformats.org/officeDocument/2006/math">
                    <m:oMathParaPr>
                      <m:jc m:val="centerGroup"/>
                    </m:oMathParaPr>
                    <m:oMath xmlns:m="http://schemas.openxmlformats.org/officeDocument/2006/math">
                      <m:r>
                        <a:rPr lang="en-US" altLang="zh-TW" sz="2000" i="1" dirty="0"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dirty="0" smtClean="0">
                              <a:latin typeface="Cambria Math" panose="02040503050406030204" pitchFamily="18" charset="0"/>
                              <a:cs typeface="Times New Roman" panose="02020603050405020304" pitchFamily="18" charset="0"/>
                            </a:rPr>
                          </m:ctrlPr>
                        </m:sSupPr>
                        <m:e>
                          <m:r>
                            <a:rPr lang="en-US" altLang="zh-TW" sz="2000" b="0" i="1" dirty="0" smtClean="0">
                              <a:latin typeface="Cambria Math" panose="02040503050406030204" pitchFamily="18" charset="0"/>
                              <a:cs typeface="Times New Roman" panose="02020603050405020304" pitchFamily="18" charset="0"/>
                            </a:rPr>
                            <m:t>𝐼</m:t>
                          </m:r>
                        </m:e>
                        <m:sup>
                          <m:d>
                            <m:dPr>
                              <m:ctrlPr>
                                <a:rPr lang="en-US" altLang="zh-TW" sz="2000" b="0" i="1" dirty="0" smtClean="0">
                                  <a:latin typeface="Cambria Math" panose="02040503050406030204" pitchFamily="18" charset="0"/>
                                  <a:cs typeface="Times New Roman" panose="02020603050405020304" pitchFamily="18" charset="0"/>
                                </a:rPr>
                              </m:ctrlPr>
                            </m:dPr>
                            <m:e>
                              <m:r>
                                <a:rPr lang="en-US" altLang="zh-TW" sz="2000" b="0" i="1" dirty="0" smtClean="0">
                                  <a:latin typeface="Cambria Math" panose="02040503050406030204" pitchFamily="18" charset="0"/>
                                  <a:cs typeface="Times New Roman" panose="02020603050405020304" pitchFamily="18" charset="0"/>
                                </a:rPr>
                                <m:t>𝑘</m:t>
                              </m:r>
                            </m:e>
                          </m:d>
                        </m:sup>
                      </m:sSup>
                      <m:r>
                        <a:rPr lang="en-US" altLang="zh-TW" sz="2000" b="0" i="1" dirty="0" smtClean="0">
                          <a:latin typeface="Cambria Math" panose="02040503050406030204" pitchFamily="18" charset="0"/>
                          <a:cs typeface="Times New Roman" panose="02020603050405020304" pitchFamily="18" charset="0"/>
                        </a:rPr>
                        <m:t>/</m:t>
                      </m:r>
                      <m:r>
                        <a:rPr lang="zh-TW" altLang="en-US" sz="2000" b="0" i="1" dirty="0"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dirty="0" smtClean="0">
                          <a:latin typeface="Cambria Math" panose="02040503050406030204" pitchFamily="18" charset="0"/>
                          <a:ea typeface="Cambria Math" panose="02040503050406030204" pitchFamily="18" charset="0"/>
                          <a:cs typeface="Times New Roman" panose="02020603050405020304" pitchFamily="18" charset="0"/>
                        </a:rPr>
                        <m:t>𝑡</m:t>
                      </m:r>
                      <m:r>
                        <a:rPr lang="en-US" altLang="zh-TW" sz="2000" b="0" i="1" dirty="0"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dirty="0" smtClean="0">
                              <a:latin typeface="Cambria Math" panose="02040503050406030204" pitchFamily="18" charset="0"/>
                              <a:cs typeface="Times New Roman" panose="02020603050405020304" pitchFamily="18" charset="0"/>
                            </a:rPr>
                          </m:ctrlPr>
                        </m:sSubPr>
                        <m:e>
                          <m:r>
                            <a:rPr lang="en-US" altLang="zh-TW" sz="2000" b="0" i="1" dirty="0" smtClean="0">
                              <a:latin typeface="Cambria Math" panose="02040503050406030204" pitchFamily="18" charset="0"/>
                              <a:cs typeface="Times New Roman" panose="02020603050405020304" pitchFamily="18" charset="0"/>
                            </a:rPr>
                            <m:t>𝑣</m:t>
                          </m:r>
                        </m:e>
                        <m:sub>
                          <m:r>
                            <a:rPr lang="en-US" altLang="zh-TW" sz="2000" b="0" i="1" dirty="0" smtClean="0">
                              <a:latin typeface="Cambria Math" panose="02040503050406030204" pitchFamily="18" charset="0"/>
                              <a:cs typeface="Times New Roman" panose="02020603050405020304" pitchFamily="18" charset="0"/>
                            </a:rPr>
                            <m:t>𝑥</m:t>
                          </m:r>
                        </m:sub>
                      </m:sSub>
                      <m:r>
                        <a:rPr lang="en-US" altLang="zh-TW" sz="2000" i="1" dirty="0"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dirty="0" smtClean="0">
                              <a:latin typeface="Cambria Math" panose="02040503050406030204" pitchFamily="18" charset="0"/>
                              <a:cs typeface="Times New Roman" panose="02020603050405020304" pitchFamily="18" charset="0"/>
                            </a:rPr>
                          </m:ctrlPr>
                        </m:sSupPr>
                        <m:e>
                          <m:r>
                            <a:rPr lang="en-US" altLang="zh-TW" sz="2000" b="0" i="1" dirty="0" smtClean="0">
                              <a:latin typeface="Cambria Math" panose="02040503050406030204" pitchFamily="18" charset="0"/>
                              <a:cs typeface="Times New Roman" panose="02020603050405020304" pitchFamily="18" charset="0"/>
                            </a:rPr>
                            <m:t>𝐼</m:t>
                          </m:r>
                        </m:e>
                        <m:sup>
                          <m:d>
                            <m:dPr>
                              <m:ctrlPr>
                                <a:rPr lang="en-US" altLang="zh-TW" sz="2000" b="0" i="1" dirty="0" smtClean="0">
                                  <a:latin typeface="Cambria Math" panose="02040503050406030204" pitchFamily="18" charset="0"/>
                                  <a:cs typeface="Times New Roman" panose="02020603050405020304" pitchFamily="18" charset="0"/>
                                </a:rPr>
                              </m:ctrlPr>
                            </m:dPr>
                            <m:e>
                              <m:r>
                                <a:rPr lang="en-US" altLang="zh-TW" sz="2000" b="0" i="1" dirty="0" smtClean="0">
                                  <a:latin typeface="Cambria Math" panose="02040503050406030204" pitchFamily="18" charset="0"/>
                                  <a:cs typeface="Times New Roman" panose="02020603050405020304" pitchFamily="18" charset="0"/>
                                </a:rPr>
                                <m:t>𝑘</m:t>
                              </m:r>
                            </m:e>
                          </m:d>
                        </m:sup>
                      </m:sSup>
                      <m:r>
                        <a:rPr lang="en-US" altLang="zh-TW" sz="2000" b="0" i="1" dirty="0" smtClean="0">
                          <a:latin typeface="Cambria Math" panose="02040503050406030204" pitchFamily="18" charset="0"/>
                          <a:cs typeface="Times New Roman" panose="02020603050405020304" pitchFamily="18" charset="0"/>
                        </a:rPr>
                        <m:t>/</m:t>
                      </m:r>
                      <m:r>
                        <a:rPr lang="zh-TW" altLang="en-US" sz="2000" b="0" i="1" dirty="0"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dirty="0" smtClean="0">
                          <a:latin typeface="Cambria Math" panose="02040503050406030204" pitchFamily="18" charset="0"/>
                          <a:ea typeface="Cambria Math" panose="02040503050406030204" pitchFamily="18" charset="0"/>
                          <a:cs typeface="Times New Roman" panose="02020603050405020304" pitchFamily="18" charset="0"/>
                        </a:rPr>
                        <m:t>𝑥</m:t>
                      </m:r>
                      <m:r>
                        <a:rPr lang="en-US" altLang="zh-TW" sz="2000" b="0" i="1" dirty="0"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dirty="0" smtClean="0">
                              <a:latin typeface="Cambria Math" panose="02040503050406030204" pitchFamily="18" charset="0"/>
                              <a:cs typeface="Times New Roman" panose="02020603050405020304" pitchFamily="18" charset="0"/>
                            </a:rPr>
                          </m:ctrlPr>
                        </m:sSubPr>
                        <m:e>
                          <m:r>
                            <a:rPr lang="en-US" altLang="zh-TW" sz="2000" b="0" i="1" dirty="0" smtClean="0">
                              <a:latin typeface="Cambria Math" panose="02040503050406030204" pitchFamily="18" charset="0"/>
                              <a:cs typeface="Times New Roman" panose="02020603050405020304" pitchFamily="18" charset="0"/>
                            </a:rPr>
                            <m:t>𝑣</m:t>
                          </m:r>
                        </m:e>
                        <m:sub>
                          <m:r>
                            <a:rPr lang="en-US" altLang="zh-TW" sz="2000" b="0" i="1" dirty="0" smtClean="0">
                              <a:latin typeface="Cambria Math" panose="02040503050406030204" pitchFamily="18" charset="0"/>
                              <a:cs typeface="Times New Roman" panose="02020603050405020304" pitchFamily="18" charset="0"/>
                            </a:rPr>
                            <m:t>𝑦</m:t>
                          </m:r>
                        </m:sub>
                      </m:sSub>
                      <m:r>
                        <a:rPr lang="en-US" altLang="zh-TW" sz="2000" i="1" dirty="0"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dirty="0" smtClean="0">
                              <a:latin typeface="Cambria Math" panose="02040503050406030204" pitchFamily="18" charset="0"/>
                              <a:cs typeface="Times New Roman" panose="02020603050405020304" pitchFamily="18" charset="0"/>
                            </a:rPr>
                          </m:ctrlPr>
                        </m:sSupPr>
                        <m:e>
                          <m:r>
                            <a:rPr lang="en-US" altLang="zh-TW" sz="2000" b="0" i="1" dirty="0" smtClean="0">
                              <a:latin typeface="Cambria Math" panose="02040503050406030204" pitchFamily="18" charset="0"/>
                              <a:cs typeface="Times New Roman" panose="02020603050405020304" pitchFamily="18" charset="0"/>
                            </a:rPr>
                            <m:t>𝐼</m:t>
                          </m:r>
                        </m:e>
                        <m:sup>
                          <m:d>
                            <m:dPr>
                              <m:ctrlPr>
                                <a:rPr lang="en-US" altLang="zh-TW" sz="2000" b="0" i="1" dirty="0" smtClean="0">
                                  <a:latin typeface="Cambria Math" panose="02040503050406030204" pitchFamily="18" charset="0"/>
                                  <a:cs typeface="Times New Roman" panose="02020603050405020304" pitchFamily="18" charset="0"/>
                                </a:rPr>
                              </m:ctrlPr>
                            </m:dPr>
                            <m:e>
                              <m:r>
                                <a:rPr lang="en-US" altLang="zh-TW" sz="2000" b="0" i="1" dirty="0" smtClean="0">
                                  <a:latin typeface="Cambria Math" panose="02040503050406030204" pitchFamily="18" charset="0"/>
                                  <a:cs typeface="Times New Roman" panose="02020603050405020304" pitchFamily="18" charset="0"/>
                                </a:rPr>
                                <m:t>𝑘</m:t>
                              </m:r>
                            </m:e>
                          </m:d>
                        </m:sup>
                      </m:sSup>
                      <m:r>
                        <a:rPr lang="en-US" altLang="zh-TW" sz="2000" b="0" i="1" dirty="0" smtClean="0">
                          <a:latin typeface="Cambria Math" panose="02040503050406030204" pitchFamily="18" charset="0"/>
                          <a:cs typeface="Times New Roman" panose="02020603050405020304" pitchFamily="18" charset="0"/>
                        </a:rPr>
                        <m:t>/</m:t>
                      </m:r>
                      <m:r>
                        <a:rPr lang="zh-TW" altLang="en-US" sz="2000" b="0" i="1" dirty="0"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dirty="0" smtClean="0">
                          <a:latin typeface="Cambria Math" panose="02040503050406030204" pitchFamily="18" charset="0"/>
                          <a:ea typeface="Cambria Math" panose="02040503050406030204" pitchFamily="18" charset="0"/>
                          <a:cs typeface="Times New Roman" panose="02020603050405020304" pitchFamily="18" charset="0"/>
                        </a:rPr>
                        <m:t>𝑦</m:t>
                      </m:r>
                      <m:r>
                        <a:rPr lang="en-US" altLang="zh-TW" sz="2000" b="0" i="1" dirty="0" smtClean="0">
                          <a:latin typeface="Cambria Math" panose="02040503050406030204" pitchFamily="18" charset="0"/>
                          <a:ea typeface="Cambria Math" panose="02040503050406030204" pitchFamily="18" charset="0"/>
                          <a:cs typeface="Times New Roman" panose="02020603050405020304" pitchFamily="18" charset="0"/>
                        </a:rPr>
                        <m:t>=0.</m:t>
                      </m:r>
                    </m:oMath>
                  </m:oMathPara>
                </a14:m>
                <a:endParaRPr lang="en-US" altLang="zh-TW" sz="2000" dirty="0">
                  <a:latin typeface="Times New Roman" panose="02020603050405020304" pitchFamily="18" charset="0"/>
                  <a:cs typeface="Times New Roman" panose="02020603050405020304" pitchFamily="18" charset="0"/>
                </a:endParaRPr>
              </a:p>
              <a:p>
                <a:pPr marL="0" indent="0" algn="just">
                  <a:buNone/>
                </a:pPr>
                <a:endParaRPr lang="en-US" altLang="zh-TW" sz="2000" dirty="0">
                  <a:latin typeface="Times New Roman" panose="02020603050405020304" pitchFamily="18" charset="0"/>
                  <a:cs typeface="Times New Roman" panose="02020603050405020304" pitchFamily="18" charset="0"/>
                </a:endParaRPr>
              </a:p>
              <a:p>
                <a:pPr lvl="0"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Combining this optical flow equation with Hermite interpolation for the motion trajectory of each sample results in a unique third-order polynomial that matches both the function values </a:t>
                </a:r>
                <a14:m>
                  <m:oMath xmlns:m="http://schemas.openxmlformats.org/officeDocument/2006/math">
                    <m:sSup>
                      <m:sSupPr>
                        <m:ctrlPr>
                          <a:rPr lang="en-US" altLang="zh-TW" sz="2000" i="1" dirty="0">
                            <a:solidFill>
                              <a:srgbClr val="FFFFFF"/>
                            </a:solidFill>
                            <a:latin typeface="Cambria Math" panose="02040503050406030204" pitchFamily="18" charset="0"/>
                            <a:cs typeface="Times New Roman" panose="02020603050405020304" pitchFamily="18" charset="0"/>
                          </a:rPr>
                        </m:ctrlPr>
                      </m:sSupPr>
                      <m:e>
                        <m:r>
                          <a:rPr lang="en-US" altLang="zh-TW" sz="2000" i="1" dirty="0">
                            <a:solidFill>
                              <a:srgbClr val="FFFFFF"/>
                            </a:solidFill>
                            <a:latin typeface="Cambria Math" panose="02040503050406030204" pitchFamily="18" charset="0"/>
                            <a:cs typeface="Times New Roman" panose="02020603050405020304" pitchFamily="18" charset="0"/>
                          </a:rPr>
                          <m:t>𝐼</m:t>
                        </m:r>
                      </m:e>
                      <m:sup>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m:t>
                        </m:r>
                      </m:sup>
                    </m:sSup>
                  </m:oMath>
                </a14:m>
                <a:r>
                  <a:rPr lang="en-US" altLang="zh-TW" sz="2000" dirty="0">
                    <a:solidFill>
                      <a:srgbClr val="FFFFFF"/>
                    </a:solidFill>
                    <a:latin typeface="Times New Roman" panose="02020603050405020304" pitchFamily="18" charset="0"/>
                    <a:cs typeface="Times New Roman" panose="02020603050405020304" pitchFamily="18" charset="0"/>
                  </a:rPr>
                  <a:t> and derivatives </a:t>
                </a:r>
                <a14:m>
                  <m:oMath xmlns:m="http://schemas.openxmlformats.org/officeDocument/2006/math">
                    <m:r>
                      <a:rPr lang="en-US" altLang="zh-TW" sz="2000" i="1" dirty="0">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dirty="0">
                            <a:solidFill>
                              <a:srgbClr val="FFFFFF"/>
                            </a:solidFill>
                            <a:latin typeface="Cambria Math" panose="02040503050406030204" pitchFamily="18" charset="0"/>
                            <a:cs typeface="Times New Roman" panose="02020603050405020304" pitchFamily="18" charset="0"/>
                          </a:rPr>
                        </m:ctrlPr>
                      </m:sSupPr>
                      <m:e>
                        <m:r>
                          <a:rPr lang="en-US" altLang="zh-TW" sz="2000" i="1" dirty="0">
                            <a:solidFill>
                              <a:srgbClr val="FFFFFF"/>
                            </a:solidFill>
                            <a:latin typeface="Cambria Math" panose="02040503050406030204" pitchFamily="18" charset="0"/>
                            <a:cs typeface="Times New Roman" panose="02020603050405020304" pitchFamily="18" charset="0"/>
                          </a:rPr>
                          <m:t>𝐼</m:t>
                        </m:r>
                      </m:e>
                      <m:sup>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m:t>
                        </m:r>
                      </m:sup>
                    </m:sSup>
                    <m:r>
                      <a:rPr lang="en-US" altLang="zh-TW" sz="2000" i="1" dirty="0">
                        <a:solidFill>
                          <a:srgbClr val="FFFFFF"/>
                        </a:solidFill>
                        <a:latin typeface="Cambria Math" panose="02040503050406030204" pitchFamily="18" charset="0"/>
                        <a:cs typeface="Times New Roman" panose="02020603050405020304" pitchFamily="18" charset="0"/>
                      </a:rPr>
                      <m:t>/</m:t>
                    </m:r>
                    <m:r>
                      <a:rPr lang="zh-TW" altLang="en-US" sz="2000" i="1" dirty="0">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𝑥</m:t>
                    </m:r>
                  </m:oMath>
                </a14:m>
                <a:r>
                  <a:rPr lang="en-US" altLang="zh-TW" sz="2000" dirty="0">
                    <a:solidFill>
                      <a:srgbClr val="FFFFFF"/>
                    </a:solidFill>
                    <a:latin typeface="Times New Roman" panose="02020603050405020304" pitchFamily="18" charset="0"/>
                    <a:cs typeface="Times New Roman" panose="02020603050405020304" pitchFamily="18" charset="0"/>
                  </a:rPr>
                  <a:t>, </a:t>
                </a:r>
                <a14:m>
                  <m:oMath xmlns:m="http://schemas.openxmlformats.org/officeDocument/2006/math">
                    <m:r>
                      <a:rPr lang="en-US" altLang="zh-TW" sz="2000" i="1" dirty="0">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TW" sz="2000" i="1" dirty="0">
                            <a:solidFill>
                              <a:srgbClr val="FFFFFF"/>
                            </a:solidFill>
                            <a:latin typeface="Cambria Math" panose="02040503050406030204" pitchFamily="18" charset="0"/>
                            <a:cs typeface="Times New Roman" panose="02020603050405020304" pitchFamily="18" charset="0"/>
                          </a:rPr>
                        </m:ctrlPr>
                      </m:sSupPr>
                      <m:e>
                        <m:r>
                          <a:rPr lang="en-US" altLang="zh-TW" sz="2000" i="1" dirty="0">
                            <a:solidFill>
                              <a:srgbClr val="FFFFFF"/>
                            </a:solidFill>
                            <a:latin typeface="Cambria Math" panose="02040503050406030204" pitchFamily="18" charset="0"/>
                            <a:cs typeface="Times New Roman" panose="02020603050405020304" pitchFamily="18" charset="0"/>
                          </a:rPr>
                          <m:t>𝐼</m:t>
                        </m:r>
                      </m:e>
                      <m:sup>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m:t>
                        </m:r>
                      </m:sup>
                    </m:sSup>
                    <m:r>
                      <a:rPr lang="en-US" altLang="zh-TW" sz="2000" i="1" dirty="0">
                        <a:solidFill>
                          <a:srgbClr val="FFFFFF"/>
                        </a:solidFill>
                        <a:latin typeface="Cambria Math" panose="02040503050406030204" pitchFamily="18" charset="0"/>
                        <a:cs typeface="Times New Roman" panose="02020603050405020304" pitchFamily="18" charset="0"/>
                      </a:rPr>
                      <m:t>/</m:t>
                    </m:r>
                    <m:r>
                      <a:rPr lang="zh-TW" altLang="en-US" sz="2000" i="1" dirty="0">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𝑦</m:t>
                    </m:r>
                    <m:r>
                      <a:rPr lang="en-US" altLang="zh-TW" sz="2000" i="1" dirty="0">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 </m:t>
                    </m:r>
                  </m:oMath>
                </a14:m>
                <a:r>
                  <a:rPr lang="en-US" altLang="zh-TW" sz="2000" dirty="0">
                    <a:solidFill>
                      <a:srgbClr val="FFFFFF"/>
                    </a:solidFill>
                    <a:latin typeface="Times New Roman" panose="02020603050405020304" pitchFamily="18" charset="0"/>
                    <a:cs typeface="Times New Roman" panose="02020603050405020304" pitchFamily="18" charset="0"/>
                  </a:rPr>
                  <a:t>at the ends. </a:t>
                </a:r>
              </a:p>
              <a:p>
                <a:pPr marL="0" indent="0" algn="just">
                  <a:buNone/>
                </a:pPr>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文字方塊 4">
            <a:extLst>
              <a:ext uri="{FF2B5EF4-FFF2-40B4-BE49-F238E27FC236}">
                <a16:creationId xmlns:a16="http://schemas.microsoft.com/office/drawing/2014/main" id="{751B2DD4-B90C-42D6-A622-22AF4C2BEAAB}"/>
              </a:ext>
            </a:extLst>
          </p:cNvPr>
          <p:cNvSpPr txBox="1"/>
          <p:nvPr/>
        </p:nvSpPr>
        <p:spPr>
          <a:xfrm>
            <a:off x="8272926" y="3458496"/>
            <a:ext cx="442451" cy="369332"/>
          </a:xfrm>
          <a:prstGeom prst="rect">
            <a:avLst/>
          </a:prstGeom>
          <a:noFill/>
        </p:spPr>
        <p:txBody>
          <a:bodyPr wrap="square" rtlCol="0">
            <a:spAutoFit/>
          </a:bodyPr>
          <a:lstStyle/>
          <a:p>
            <a:r>
              <a:rPr lang="en-US" altLang="zh-TW" dirty="0"/>
              <a:t>(8)</a:t>
            </a:r>
            <a:endParaRPr lang="zh-TW" altLang="en-US" dirty="0"/>
          </a:p>
        </p:txBody>
      </p:sp>
      <p:sp>
        <p:nvSpPr>
          <p:cNvPr id="6" name="投影片編號版面配置區 5">
            <a:extLst>
              <a:ext uri="{FF2B5EF4-FFF2-40B4-BE49-F238E27FC236}">
                <a16:creationId xmlns:a16="http://schemas.microsoft.com/office/drawing/2014/main" id="{9EA10B22-174F-4F9F-9AB6-97D468A9FE12}"/>
              </a:ext>
            </a:extLst>
          </p:cNvPr>
          <p:cNvSpPr>
            <a:spLocks noGrp="1"/>
          </p:cNvSpPr>
          <p:nvPr>
            <p:ph type="sldNum" sz="quarter" idx="12"/>
          </p:nvPr>
        </p:nvSpPr>
        <p:spPr/>
        <p:txBody>
          <a:bodyPr/>
          <a:lstStyle/>
          <a:p>
            <a:pPr>
              <a:defRPr/>
            </a:pPr>
            <a:fld id="{9A44A0BB-55BA-4661-B7B8-15A99966D2EB}" type="slidenum">
              <a:rPr lang="zh-TW" altLang="en-US" smtClean="0"/>
              <a:pPr>
                <a:defRPr/>
              </a:pPr>
              <a:t>25</a:t>
            </a:fld>
            <a:endParaRPr lang="en-US" altLang="zh-TW" dirty="0"/>
          </a:p>
        </p:txBody>
      </p:sp>
    </p:spTree>
    <p:extLst>
      <p:ext uri="{BB962C8B-B14F-4D97-AF65-F5344CB8AC3E}">
        <p14:creationId xmlns:p14="http://schemas.microsoft.com/office/powerpoint/2010/main" val="13041025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Bi-directional optical flow (cont.)</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The value of this polynomial at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𝑡</m:t>
                    </m:r>
                    <m:r>
                      <a:rPr lang="en-US" altLang="zh-TW" sz="2000" i="1" dirty="0" smtClean="0">
                        <a:latin typeface="Cambria Math" panose="02040503050406030204" pitchFamily="18" charset="0"/>
                        <a:cs typeface="Times New Roman" panose="02020603050405020304" pitchFamily="18" charset="0"/>
                      </a:rPr>
                      <m:t>=0 </m:t>
                    </m:r>
                  </m:oMath>
                </a14:m>
                <a:r>
                  <a:rPr lang="en-US" altLang="zh-TW" sz="2000" dirty="0">
                    <a:latin typeface="Times New Roman" panose="02020603050405020304" pitchFamily="18" charset="0"/>
                    <a:cs typeface="Times New Roman" panose="02020603050405020304" pitchFamily="18" charset="0"/>
                  </a:rPr>
                  <a:t>is BIO prediction:</a:t>
                </a:r>
              </a:p>
              <a:p>
                <a:pPr marL="0" indent="0" algn="just">
                  <a:buNone/>
                </a:pPr>
                <a14:m>
                  <m:oMathPara xmlns:m="http://schemas.openxmlformats.org/officeDocument/2006/math">
                    <m:oMathParaPr>
                      <m:jc m:val="centerGroup"/>
                    </m:oMathParaPr>
                    <m:oMath xmlns:m="http://schemas.openxmlformats.org/officeDocument/2006/math">
                      <m:r>
                        <a:rPr lang="en-US" altLang="zh-TW" sz="1600" b="0" i="1" smtClean="0">
                          <a:latin typeface="Cambria Math" panose="02040503050406030204" pitchFamily="18" charset="0"/>
                          <a:cs typeface="Times New Roman" panose="02020603050405020304" pitchFamily="18" charset="0"/>
                        </a:rPr>
                        <m:t>𝑃𝑟𝑒𝑑𝐵𝐼𝑂</m:t>
                      </m:r>
                      <m:r>
                        <a:rPr lang="en-US" altLang="zh-TW" sz="1600" b="0" i="1" smtClean="0">
                          <a:latin typeface="Cambria Math" panose="02040503050406030204" pitchFamily="18" charset="0"/>
                          <a:cs typeface="Times New Roman" panose="02020603050405020304" pitchFamily="18" charset="0"/>
                        </a:rPr>
                        <m:t>=1/2∗(</m:t>
                      </m:r>
                      <m:sSup>
                        <m:sSupPr>
                          <m:ctrlPr>
                            <a:rPr lang="en-US" altLang="zh-TW" sz="1600" b="0" i="1" smtClean="0">
                              <a:latin typeface="Cambria Math" panose="02040503050406030204" pitchFamily="18" charset="0"/>
                              <a:cs typeface="Times New Roman" panose="02020603050405020304" pitchFamily="18" charset="0"/>
                            </a:rPr>
                          </m:ctrlPr>
                        </m:sSupPr>
                        <m:e>
                          <m:r>
                            <a:rPr lang="en-US" altLang="zh-TW" sz="1600" b="0" i="1" smtClean="0">
                              <a:latin typeface="Cambria Math" panose="02040503050406030204" pitchFamily="18" charset="0"/>
                              <a:cs typeface="Times New Roman" panose="02020603050405020304" pitchFamily="18" charset="0"/>
                            </a:rPr>
                            <m:t>𝐼</m:t>
                          </m:r>
                        </m:e>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0</m:t>
                              </m:r>
                            </m:e>
                          </m:d>
                        </m:sup>
                      </m:sSup>
                      <m:r>
                        <a:rPr lang="en-US" altLang="zh-TW" sz="1600" b="0" i="1" smtClean="0">
                          <a:latin typeface="Cambria Math" panose="02040503050406030204" pitchFamily="18" charset="0"/>
                          <a:cs typeface="Times New Roman" panose="02020603050405020304" pitchFamily="18" charset="0"/>
                        </a:rPr>
                        <m:t>+</m:t>
                      </m:r>
                      <m:sSup>
                        <m:sSupPr>
                          <m:ctrlPr>
                            <a:rPr lang="en-US" altLang="zh-TW" sz="1600" b="0" i="1" smtClean="0">
                              <a:latin typeface="Cambria Math" panose="02040503050406030204" pitchFamily="18" charset="0"/>
                              <a:cs typeface="Times New Roman" panose="02020603050405020304" pitchFamily="18" charset="0"/>
                            </a:rPr>
                          </m:ctrlPr>
                        </m:sSupPr>
                        <m:e>
                          <m:r>
                            <a:rPr lang="en-US" altLang="zh-TW" sz="1600" b="0" i="1" smtClean="0">
                              <a:latin typeface="Cambria Math" panose="02040503050406030204" pitchFamily="18" charset="0"/>
                              <a:cs typeface="Times New Roman" panose="02020603050405020304" pitchFamily="18" charset="0"/>
                            </a:rPr>
                            <m:t>𝐼</m:t>
                          </m:r>
                        </m:e>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1</m:t>
                              </m:r>
                            </m:e>
                          </m:d>
                        </m:sup>
                      </m:sSup>
                      <m:r>
                        <a:rPr lang="en-US" altLang="zh-TW" sz="1600" b="0" i="1" smtClean="0">
                          <a:latin typeface="Cambria Math" panose="02040503050406030204" pitchFamily="18" charset="0"/>
                          <a:cs typeface="Times New Roman" panose="02020603050405020304" pitchFamily="18" charset="0"/>
                        </a:rPr>
                        <m:t>+</m:t>
                      </m:r>
                      <m:f>
                        <m:fPr>
                          <m:ctrlPr>
                            <a:rPr lang="en-US" altLang="zh-TW" sz="1600" b="0" i="1" smtClean="0">
                              <a:latin typeface="Cambria Math" panose="02040503050406030204" pitchFamily="18" charset="0"/>
                              <a:cs typeface="Times New Roman" panose="02020603050405020304" pitchFamily="18" charset="0"/>
                            </a:rPr>
                          </m:ctrlPr>
                        </m:fPr>
                        <m:num>
                          <m:sSub>
                            <m:sSubPr>
                              <m:ctrlPr>
                                <a:rPr lang="en-US" altLang="zh-TW" sz="1600" b="0" i="1" smtClean="0">
                                  <a:latin typeface="Cambria Math" panose="02040503050406030204" pitchFamily="18" charset="0"/>
                                  <a:cs typeface="Times New Roman" panose="02020603050405020304" pitchFamily="18" charset="0"/>
                                </a:rPr>
                              </m:ctrlPr>
                            </m:sSubPr>
                            <m:e>
                              <m:r>
                                <a:rPr lang="en-US" altLang="zh-TW" sz="1600" b="0" i="1" smtClean="0">
                                  <a:latin typeface="Cambria Math" panose="02040503050406030204" pitchFamily="18" charset="0"/>
                                  <a:cs typeface="Times New Roman" panose="02020603050405020304" pitchFamily="18" charset="0"/>
                                </a:rPr>
                                <m:t>𝑣</m:t>
                              </m:r>
                            </m:e>
                            <m:sub>
                              <m:r>
                                <a:rPr lang="en-US" altLang="zh-TW" sz="1600" b="0" i="1" smtClean="0">
                                  <a:latin typeface="Cambria Math" panose="02040503050406030204" pitchFamily="18" charset="0"/>
                                  <a:cs typeface="Times New Roman" panose="02020603050405020304" pitchFamily="18" charset="0"/>
                                </a:rPr>
                                <m:t>𝑥</m:t>
                              </m:r>
                            </m:sub>
                          </m:sSub>
                        </m:num>
                        <m:den>
                          <m:r>
                            <a:rPr lang="en-US" altLang="zh-TW" sz="1600" b="0" i="1" smtClean="0">
                              <a:latin typeface="Cambria Math" panose="02040503050406030204" pitchFamily="18" charset="0"/>
                              <a:cs typeface="Times New Roman" panose="02020603050405020304" pitchFamily="18" charset="0"/>
                            </a:rPr>
                            <m:t>2</m:t>
                          </m:r>
                        </m:den>
                      </m:f>
                      <m:r>
                        <a:rPr lang="en-US" altLang="zh-TW" sz="1600" b="0" i="1" smtClean="0">
                          <a:latin typeface="Cambria Math" panose="02040503050406030204" pitchFamily="18" charset="0"/>
                          <a:cs typeface="Times New Roman" panose="02020603050405020304" pitchFamily="18" charset="0"/>
                        </a:rPr>
                        <m:t>∗(</m:t>
                      </m:r>
                      <m:f>
                        <m:fPr>
                          <m:ctrlPr>
                            <a:rPr lang="en-US" altLang="zh-TW" sz="1600" b="0" i="1" smtClean="0">
                              <a:latin typeface="Cambria Math" panose="02040503050406030204" pitchFamily="18" charset="0"/>
                              <a:cs typeface="Times New Roman" panose="02020603050405020304" pitchFamily="18" charset="0"/>
                            </a:rPr>
                          </m:ctrlPr>
                        </m:fPr>
                        <m:num>
                          <m:sSub>
                            <m:sSubPr>
                              <m:ctrlPr>
                                <a:rPr lang="en-US" altLang="zh-TW" sz="1600" b="0" i="1" smtClean="0">
                                  <a:latin typeface="Cambria Math" panose="02040503050406030204" pitchFamily="18" charset="0"/>
                                  <a:cs typeface="Times New Roman" panose="02020603050405020304" pitchFamily="18" charset="0"/>
                                </a:rPr>
                              </m:ctrlPr>
                            </m:sSubPr>
                            <m:e>
                              <m:r>
                                <a:rPr lang="zh-TW" altLang="en-US" sz="1600" b="0" i="1" smtClean="0">
                                  <a:latin typeface="Cambria Math" panose="02040503050406030204" pitchFamily="18" charset="0"/>
                                  <a:cs typeface="Times New Roman" panose="02020603050405020304" pitchFamily="18" charset="0"/>
                                </a:rPr>
                                <m:t>𝜏</m:t>
                              </m:r>
                            </m:e>
                            <m:sub>
                              <m:r>
                                <a:rPr lang="en-US" altLang="zh-TW" sz="1600" b="0" i="1" smtClean="0">
                                  <a:latin typeface="Cambria Math" panose="02040503050406030204" pitchFamily="18" charset="0"/>
                                  <a:cs typeface="Times New Roman" panose="02020603050405020304" pitchFamily="18" charset="0"/>
                                </a:rPr>
                                <m:t>1</m:t>
                              </m:r>
                            </m:sub>
                          </m:sSub>
                          <m:sSup>
                            <m:sSupPr>
                              <m:ctrlPr>
                                <a:rPr lang="en-US" altLang="zh-TW" sz="1600" b="0" i="1" smtClean="0">
                                  <a:latin typeface="Cambria Math" panose="02040503050406030204" pitchFamily="18" charset="0"/>
                                  <a:cs typeface="Times New Roman" panose="02020603050405020304" pitchFamily="18" charset="0"/>
                                </a:rPr>
                              </m:ctrlPr>
                            </m:sSupPr>
                            <m:e>
                              <m:r>
                                <a:rPr lang="zh-TW" altLang="en-US" sz="1600" b="0" i="1" smtClean="0">
                                  <a:latin typeface="Cambria Math" panose="02040503050406030204" pitchFamily="18" charset="0"/>
                                  <a:cs typeface="Times New Roman" panose="02020603050405020304" pitchFamily="18" charset="0"/>
                                </a:rPr>
                                <m:t>𝜕</m:t>
                              </m:r>
                            </m:e>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1</m:t>
                                  </m:r>
                                </m:e>
                              </m:d>
                            </m:sup>
                          </m:sSup>
                        </m:num>
                        <m:den>
                          <m:r>
                            <a:rPr lang="zh-TW" altLang="en-US" sz="1600" b="0" i="1" smtClean="0">
                              <a:latin typeface="Cambria Math" panose="02040503050406030204" pitchFamily="18" charset="0"/>
                              <a:cs typeface="Times New Roman" panose="02020603050405020304" pitchFamily="18" charset="0"/>
                            </a:rPr>
                            <m:t>𝜕</m:t>
                          </m:r>
                          <m:r>
                            <a:rPr lang="en-US" altLang="zh-TW" sz="1600" b="0" i="1" smtClean="0">
                              <a:latin typeface="Cambria Math" panose="02040503050406030204" pitchFamily="18" charset="0"/>
                              <a:cs typeface="Times New Roman" panose="02020603050405020304" pitchFamily="18" charset="0"/>
                            </a:rPr>
                            <m:t>𝑥</m:t>
                          </m:r>
                        </m:den>
                      </m:f>
                      <m:r>
                        <a:rPr lang="en-US" altLang="zh-TW" sz="1600" b="0" i="1" smtClean="0">
                          <a:latin typeface="Cambria Math" panose="02040503050406030204" pitchFamily="18" charset="0"/>
                          <a:cs typeface="Times New Roman" panose="02020603050405020304" pitchFamily="18" charset="0"/>
                        </a:rPr>
                        <m:t>−</m:t>
                      </m:r>
                      <m:f>
                        <m:fPr>
                          <m:ctrlPr>
                            <a:rPr lang="en-US" altLang="zh-TW" sz="1600" b="0" i="1" smtClean="0">
                              <a:latin typeface="Cambria Math" panose="02040503050406030204" pitchFamily="18" charset="0"/>
                              <a:cs typeface="Times New Roman" panose="02020603050405020304" pitchFamily="18" charset="0"/>
                            </a:rPr>
                          </m:ctrlPr>
                        </m:fPr>
                        <m:num>
                          <m:sSub>
                            <m:sSubPr>
                              <m:ctrlPr>
                                <a:rPr lang="en-US" altLang="zh-TW" sz="1600" b="0" i="1" smtClean="0">
                                  <a:latin typeface="Cambria Math" panose="02040503050406030204" pitchFamily="18" charset="0"/>
                                  <a:cs typeface="Times New Roman" panose="02020603050405020304" pitchFamily="18" charset="0"/>
                                </a:rPr>
                              </m:ctrlPr>
                            </m:sSubPr>
                            <m:e>
                              <m:r>
                                <a:rPr lang="zh-TW" altLang="en-US" sz="1600" b="0" i="1" smtClean="0">
                                  <a:latin typeface="Cambria Math" panose="02040503050406030204" pitchFamily="18" charset="0"/>
                                  <a:cs typeface="Times New Roman" panose="02020603050405020304" pitchFamily="18" charset="0"/>
                                </a:rPr>
                                <m:t>𝜏</m:t>
                              </m:r>
                            </m:e>
                            <m:sub>
                              <m:r>
                                <a:rPr lang="en-US" altLang="zh-TW" sz="1600" b="0" i="1" smtClean="0">
                                  <a:latin typeface="Cambria Math" panose="02040503050406030204" pitchFamily="18" charset="0"/>
                                  <a:cs typeface="Times New Roman" panose="02020603050405020304" pitchFamily="18" charset="0"/>
                                </a:rPr>
                                <m:t>0</m:t>
                              </m:r>
                            </m:sub>
                          </m:sSub>
                          <m:sSup>
                            <m:sSupPr>
                              <m:ctrlPr>
                                <a:rPr lang="en-US" altLang="zh-TW" sz="1600" b="0" i="1" smtClean="0">
                                  <a:latin typeface="Cambria Math" panose="02040503050406030204" pitchFamily="18" charset="0"/>
                                  <a:cs typeface="Times New Roman" panose="02020603050405020304" pitchFamily="18" charset="0"/>
                                </a:rPr>
                              </m:ctrlPr>
                            </m:sSupPr>
                            <m:e>
                              <m:r>
                                <a:rPr lang="zh-TW" altLang="en-US" sz="1600" b="0" i="1" smtClean="0">
                                  <a:latin typeface="Cambria Math" panose="02040503050406030204" pitchFamily="18" charset="0"/>
                                  <a:cs typeface="Times New Roman" panose="02020603050405020304" pitchFamily="18" charset="0"/>
                                </a:rPr>
                                <m:t>𝜕</m:t>
                              </m:r>
                            </m:e>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0</m:t>
                                  </m:r>
                                </m:e>
                              </m:d>
                            </m:sup>
                          </m:sSup>
                        </m:num>
                        <m:den>
                          <m:r>
                            <a:rPr lang="zh-TW" altLang="en-US" sz="1600" i="1">
                              <a:latin typeface="Cambria Math" panose="02040503050406030204" pitchFamily="18" charset="0"/>
                              <a:cs typeface="Times New Roman" panose="02020603050405020304" pitchFamily="18" charset="0"/>
                            </a:rPr>
                            <m:t>𝜕</m:t>
                          </m:r>
                          <m:r>
                            <a:rPr lang="en-US" altLang="zh-TW" sz="1600" i="1">
                              <a:latin typeface="Cambria Math" panose="02040503050406030204" pitchFamily="18" charset="0"/>
                              <a:cs typeface="Times New Roman" panose="02020603050405020304" pitchFamily="18" charset="0"/>
                            </a:rPr>
                            <m:t>𝑥</m:t>
                          </m:r>
                        </m:den>
                      </m:f>
                      <m:r>
                        <a:rPr lang="en-US" altLang="zh-TW" sz="1600" b="0" i="1" smtClean="0">
                          <a:latin typeface="Cambria Math" panose="02040503050406030204" pitchFamily="18" charset="0"/>
                          <a:cs typeface="Times New Roman" panose="02020603050405020304" pitchFamily="18" charset="0"/>
                        </a:rPr>
                        <m:t>)+</m:t>
                      </m:r>
                      <m:f>
                        <m:fPr>
                          <m:ctrlPr>
                            <a:rPr lang="en-US" altLang="zh-TW" sz="1600" b="0" i="1" smtClean="0">
                              <a:latin typeface="Cambria Math" panose="02040503050406030204" pitchFamily="18" charset="0"/>
                              <a:cs typeface="Times New Roman" panose="02020603050405020304" pitchFamily="18" charset="0"/>
                            </a:rPr>
                          </m:ctrlPr>
                        </m:fPr>
                        <m:num>
                          <m:sSub>
                            <m:sSubPr>
                              <m:ctrlPr>
                                <a:rPr lang="en-US" altLang="zh-TW" sz="1600" b="0" i="1" smtClean="0">
                                  <a:latin typeface="Cambria Math" panose="02040503050406030204" pitchFamily="18" charset="0"/>
                                  <a:cs typeface="Times New Roman" panose="02020603050405020304" pitchFamily="18" charset="0"/>
                                </a:rPr>
                              </m:ctrlPr>
                            </m:sSubPr>
                            <m:e>
                              <m:r>
                                <a:rPr lang="en-US" altLang="zh-TW" sz="1600" b="0" i="1" smtClean="0">
                                  <a:latin typeface="Cambria Math" panose="02040503050406030204" pitchFamily="18" charset="0"/>
                                  <a:cs typeface="Times New Roman" panose="02020603050405020304" pitchFamily="18" charset="0"/>
                                </a:rPr>
                                <m:t>𝑣</m:t>
                              </m:r>
                            </m:e>
                            <m:sub>
                              <m:r>
                                <a:rPr lang="en-US" altLang="zh-TW" sz="1600" b="0" i="1" smtClean="0">
                                  <a:latin typeface="Cambria Math" panose="02040503050406030204" pitchFamily="18" charset="0"/>
                                  <a:cs typeface="Times New Roman" panose="02020603050405020304" pitchFamily="18" charset="0"/>
                                </a:rPr>
                                <m:t>𝑦</m:t>
                              </m:r>
                            </m:sub>
                          </m:sSub>
                        </m:num>
                        <m:den>
                          <m:r>
                            <a:rPr lang="en-US" altLang="zh-TW" sz="1600" b="0" i="1" smtClean="0">
                              <a:latin typeface="Cambria Math" panose="02040503050406030204" pitchFamily="18" charset="0"/>
                              <a:cs typeface="Times New Roman" panose="02020603050405020304" pitchFamily="18" charset="0"/>
                            </a:rPr>
                            <m:t>2</m:t>
                          </m:r>
                        </m:den>
                      </m:f>
                      <m:r>
                        <a:rPr lang="en-US" altLang="zh-TW" sz="1600" b="0" i="1" smtClean="0">
                          <a:latin typeface="Cambria Math" panose="02040503050406030204" pitchFamily="18" charset="0"/>
                          <a:cs typeface="Times New Roman" panose="02020603050405020304" pitchFamily="18" charset="0"/>
                        </a:rPr>
                        <m:t>∗(</m:t>
                      </m:r>
                      <m:f>
                        <m:fPr>
                          <m:ctrlPr>
                            <a:rPr lang="en-US" altLang="zh-TW" sz="1600" b="0" i="1" smtClean="0">
                              <a:latin typeface="Cambria Math" panose="02040503050406030204" pitchFamily="18" charset="0"/>
                              <a:cs typeface="Times New Roman" panose="02020603050405020304" pitchFamily="18" charset="0"/>
                            </a:rPr>
                          </m:ctrlPr>
                        </m:fPr>
                        <m:num>
                          <m:sSub>
                            <m:sSubPr>
                              <m:ctrlPr>
                                <a:rPr lang="en-US" altLang="zh-TW" sz="1600" b="0" i="1" smtClean="0">
                                  <a:latin typeface="Cambria Math" panose="02040503050406030204" pitchFamily="18" charset="0"/>
                                  <a:cs typeface="Times New Roman" panose="02020603050405020304" pitchFamily="18" charset="0"/>
                                </a:rPr>
                              </m:ctrlPr>
                            </m:sSubPr>
                            <m:e>
                              <m:r>
                                <a:rPr lang="zh-TW" altLang="en-US" sz="1600" b="0" i="1" smtClean="0">
                                  <a:latin typeface="Cambria Math" panose="02040503050406030204" pitchFamily="18" charset="0"/>
                                  <a:cs typeface="Times New Roman" panose="02020603050405020304" pitchFamily="18" charset="0"/>
                                </a:rPr>
                                <m:t>𝜏</m:t>
                              </m:r>
                            </m:e>
                            <m:sub>
                              <m:r>
                                <a:rPr lang="en-US" altLang="zh-TW" sz="1600" b="0" i="1" smtClean="0">
                                  <a:latin typeface="Cambria Math" panose="02040503050406030204" pitchFamily="18" charset="0"/>
                                  <a:cs typeface="Times New Roman" panose="02020603050405020304" pitchFamily="18" charset="0"/>
                                </a:rPr>
                                <m:t>1</m:t>
                              </m:r>
                            </m:sub>
                          </m:sSub>
                          <m:sSup>
                            <m:sSupPr>
                              <m:ctrlPr>
                                <a:rPr lang="en-US" altLang="zh-TW" sz="1600" b="0" i="1" smtClean="0">
                                  <a:latin typeface="Cambria Math" panose="02040503050406030204" pitchFamily="18" charset="0"/>
                                  <a:cs typeface="Times New Roman" panose="02020603050405020304" pitchFamily="18" charset="0"/>
                                </a:rPr>
                              </m:ctrlPr>
                            </m:sSupPr>
                            <m:e>
                              <m:r>
                                <a:rPr lang="zh-TW" altLang="en-US" sz="1600" b="0" i="1" smtClean="0">
                                  <a:latin typeface="Cambria Math" panose="02040503050406030204" pitchFamily="18" charset="0"/>
                                  <a:cs typeface="Times New Roman" panose="02020603050405020304" pitchFamily="18" charset="0"/>
                                </a:rPr>
                                <m:t>𝜕</m:t>
                              </m:r>
                            </m:e>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1</m:t>
                                  </m:r>
                                </m:e>
                              </m:d>
                            </m:sup>
                          </m:sSup>
                        </m:num>
                        <m:den>
                          <m:r>
                            <a:rPr lang="zh-TW" altLang="en-US" sz="1600" i="1">
                              <a:latin typeface="Cambria Math" panose="02040503050406030204" pitchFamily="18" charset="0"/>
                              <a:cs typeface="Times New Roman" panose="02020603050405020304" pitchFamily="18" charset="0"/>
                            </a:rPr>
                            <m:t>𝜕</m:t>
                          </m:r>
                          <m:r>
                            <a:rPr lang="en-US" altLang="zh-TW" sz="1600" b="0" i="1" smtClean="0">
                              <a:latin typeface="Cambria Math" panose="02040503050406030204" pitchFamily="18" charset="0"/>
                              <a:cs typeface="Times New Roman" panose="02020603050405020304" pitchFamily="18" charset="0"/>
                            </a:rPr>
                            <m:t>𝑦</m:t>
                          </m:r>
                        </m:den>
                      </m:f>
                      <m:r>
                        <a:rPr lang="en-US" altLang="zh-TW" sz="1600" b="0" i="1" smtClean="0">
                          <a:latin typeface="Cambria Math" panose="02040503050406030204" pitchFamily="18" charset="0"/>
                          <a:cs typeface="Times New Roman" panose="02020603050405020304" pitchFamily="18" charset="0"/>
                        </a:rPr>
                        <m:t>−</m:t>
                      </m:r>
                      <m:f>
                        <m:fPr>
                          <m:ctrlPr>
                            <a:rPr lang="en-US" altLang="zh-TW" sz="1600" b="0" i="1" smtClean="0">
                              <a:latin typeface="Cambria Math" panose="02040503050406030204" pitchFamily="18" charset="0"/>
                              <a:cs typeface="Times New Roman" panose="02020603050405020304" pitchFamily="18" charset="0"/>
                            </a:rPr>
                          </m:ctrlPr>
                        </m:fPr>
                        <m:num>
                          <m:sSub>
                            <m:sSubPr>
                              <m:ctrlPr>
                                <a:rPr lang="en-US" altLang="zh-TW" sz="1600" b="0" i="1" smtClean="0">
                                  <a:latin typeface="Cambria Math" panose="02040503050406030204" pitchFamily="18" charset="0"/>
                                  <a:cs typeface="Times New Roman" panose="02020603050405020304" pitchFamily="18" charset="0"/>
                                </a:rPr>
                              </m:ctrlPr>
                            </m:sSubPr>
                            <m:e>
                              <m:r>
                                <a:rPr lang="zh-TW" altLang="en-US" sz="1600" b="0" i="1" smtClean="0">
                                  <a:latin typeface="Cambria Math" panose="02040503050406030204" pitchFamily="18" charset="0"/>
                                  <a:cs typeface="Times New Roman" panose="02020603050405020304" pitchFamily="18" charset="0"/>
                                </a:rPr>
                                <m:t>𝜏</m:t>
                              </m:r>
                            </m:e>
                            <m:sub>
                              <m:r>
                                <a:rPr lang="en-US" altLang="zh-TW" sz="1600" b="0" i="1" smtClean="0">
                                  <a:latin typeface="Cambria Math" panose="02040503050406030204" pitchFamily="18" charset="0"/>
                                  <a:cs typeface="Times New Roman" panose="02020603050405020304" pitchFamily="18" charset="0"/>
                                </a:rPr>
                                <m:t>0</m:t>
                              </m:r>
                            </m:sub>
                          </m:sSub>
                          <m:sSup>
                            <m:sSupPr>
                              <m:ctrlPr>
                                <a:rPr lang="en-US" altLang="zh-TW" sz="1600" b="0" i="1" smtClean="0">
                                  <a:latin typeface="Cambria Math" panose="02040503050406030204" pitchFamily="18" charset="0"/>
                                  <a:cs typeface="Times New Roman" panose="02020603050405020304" pitchFamily="18" charset="0"/>
                                </a:rPr>
                              </m:ctrlPr>
                            </m:sSupPr>
                            <m:e>
                              <m:r>
                                <a:rPr lang="zh-TW" altLang="en-US" sz="1600" b="0" i="1" smtClean="0">
                                  <a:latin typeface="Cambria Math" panose="02040503050406030204" pitchFamily="18" charset="0"/>
                                  <a:cs typeface="Times New Roman" panose="02020603050405020304" pitchFamily="18" charset="0"/>
                                </a:rPr>
                                <m:t>𝜕</m:t>
                              </m:r>
                            </m:e>
                            <m:sup>
                              <m:d>
                                <m:dPr>
                                  <m:ctrlPr>
                                    <a:rPr lang="en-US" altLang="zh-TW" sz="1600" b="0" i="1" smtClean="0">
                                      <a:latin typeface="Cambria Math" panose="02040503050406030204" pitchFamily="18" charset="0"/>
                                      <a:cs typeface="Times New Roman" panose="02020603050405020304" pitchFamily="18" charset="0"/>
                                    </a:rPr>
                                  </m:ctrlPr>
                                </m:dPr>
                                <m:e>
                                  <m:r>
                                    <a:rPr lang="en-US" altLang="zh-TW" sz="1600" b="0" i="1" smtClean="0">
                                      <a:latin typeface="Cambria Math" panose="02040503050406030204" pitchFamily="18" charset="0"/>
                                      <a:cs typeface="Times New Roman" panose="02020603050405020304" pitchFamily="18" charset="0"/>
                                    </a:rPr>
                                    <m:t>0</m:t>
                                  </m:r>
                                </m:e>
                              </m:d>
                            </m:sup>
                          </m:sSup>
                        </m:num>
                        <m:den>
                          <m:r>
                            <a:rPr lang="zh-TW" altLang="en-US" sz="1600" i="1">
                              <a:latin typeface="Cambria Math" panose="02040503050406030204" pitchFamily="18" charset="0"/>
                              <a:cs typeface="Times New Roman" panose="02020603050405020304" pitchFamily="18" charset="0"/>
                            </a:rPr>
                            <m:t>𝜕</m:t>
                          </m:r>
                          <m:r>
                            <a:rPr lang="en-US" altLang="zh-TW" sz="1600" i="1">
                              <a:latin typeface="Cambria Math" panose="02040503050406030204" pitchFamily="18" charset="0"/>
                              <a:cs typeface="Times New Roman" panose="02020603050405020304" pitchFamily="18" charset="0"/>
                            </a:rPr>
                            <m:t>𝑦</m:t>
                          </m:r>
                        </m:den>
                      </m:f>
                      <m:r>
                        <a:rPr lang="en-US" altLang="zh-TW" sz="1600" b="0" i="1" smtClean="0">
                          <a:latin typeface="Cambria Math" panose="02040503050406030204" pitchFamily="18" charset="0"/>
                          <a:cs typeface="Times New Roman" panose="02020603050405020304" pitchFamily="18" charset="0"/>
                        </a:rPr>
                        <m:t>)),</m:t>
                      </m:r>
                    </m:oMath>
                  </m:oMathPara>
                </a14:m>
                <a:endParaRPr lang="en-US" altLang="zh-TW" sz="1800" dirty="0">
                  <a:latin typeface="Times New Roman" panose="02020603050405020304" pitchFamily="18" charset="0"/>
                  <a:cs typeface="Times New Roman" panose="02020603050405020304" pitchFamily="18" charset="0"/>
                </a:endParaRPr>
              </a:p>
              <a:p>
                <a:pPr marL="284400" indent="0" algn="just">
                  <a:buNone/>
                </a:pPr>
                <a:r>
                  <a:rPr lang="en-US" altLang="zh-TW" sz="1800"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sz="1800" i="1" smtClean="0">
                            <a:latin typeface="Cambria Math" panose="02040503050406030204" pitchFamily="18" charset="0"/>
                            <a:cs typeface="Times New Roman" panose="02020603050405020304" pitchFamily="18" charset="0"/>
                          </a:rPr>
                        </m:ctrlPr>
                      </m:sSubPr>
                      <m:e>
                        <m:r>
                          <a:rPr lang="zh-TW" altLang="en-US" sz="1800" i="1" smtClean="0">
                            <a:latin typeface="Cambria Math" panose="02040503050406030204" pitchFamily="18" charset="0"/>
                            <a:cs typeface="Times New Roman" panose="02020603050405020304" pitchFamily="18" charset="0"/>
                          </a:rPr>
                          <m:t>𝜏</m:t>
                        </m:r>
                      </m:e>
                      <m:sub>
                        <m:r>
                          <a:rPr lang="en-US" altLang="zh-TW" sz="1800" b="0" i="1" smtClean="0">
                            <a:latin typeface="Cambria Math" panose="02040503050406030204" pitchFamily="18" charset="0"/>
                            <a:cs typeface="Times New Roman" panose="02020603050405020304" pitchFamily="18" charset="0"/>
                          </a:rPr>
                          <m:t>0</m:t>
                        </m:r>
                      </m:sub>
                    </m:sSub>
                  </m:oMath>
                </a14:m>
                <a:r>
                  <a:rPr lang="zh-TW" altLang="en-US" sz="1800" dirty="0">
                    <a:latin typeface="Times New Roman" panose="02020603050405020304" pitchFamily="18" charset="0"/>
                    <a:cs typeface="Times New Roman" panose="02020603050405020304" pitchFamily="18" charset="0"/>
                  </a:rPr>
                  <a:t> </a:t>
                </a:r>
                <a:r>
                  <a:rPr lang="en-US" altLang="zh-TW" sz="1800" dirty="0">
                    <a:latin typeface="Times New Roman" panose="02020603050405020304" pitchFamily="18" charset="0"/>
                    <a:cs typeface="Times New Roman" panose="02020603050405020304" pitchFamily="18" charset="0"/>
                  </a:rPr>
                  <a:t>and </a:t>
                </a:r>
                <a14:m>
                  <m:oMath xmlns:m="http://schemas.openxmlformats.org/officeDocument/2006/math">
                    <m:sSub>
                      <m:sSubPr>
                        <m:ctrlPr>
                          <a:rPr lang="en-US" altLang="zh-TW" sz="1800" i="1" smtClean="0">
                            <a:latin typeface="Cambria Math" panose="02040503050406030204" pitchFamily="18" charset="0"/>
                            <a:cs typeface="Times New Roman" panose="02020603050405020304" pitchFamily="18" charset="0"/>
                          </a:rPr>
                        </m:ctrlPr>
                      </m:sSubPr>
                      <m:e>
                        <m:r>
                          <a:rPr lang="zh-TW" altLang="en-US" sz="1800" i="1" smtClean="0">
                            <a:latin typeface="Cambria Math" panose="02040503050406030204" pitchFamily="18" charset="0"/>
                            <a:cs typeface="Times New Roman" panose="02020603050405020304" pitchFamily="18" charset="0"/>
                          </a:rPr>
                          <m:t>𝜏</m:t>
                        </m:r>
                      </m:e>
                      <m:sub>
                        <m:r>
                          <a:rPr lang="en-US" altLang="zh-TW" sz="1800" b="0" i="1" smtClean="0">
                            <a:latin typeface="Cambria Math" panose="02040503050406030204" pitchFamily="18" charset="0"/>
                            <a:cs typeface="Times New Roman" panose="02020603050405020304" pitchFamily="18" charset="0"/>
                          </a:rPr>
                          <m:t>1</m:t>
                        </m:r>
                      </m:sub>
                    </m:sSub>
                  </m:oMath>
                </a14:m>
                <a:r>
                  <a:rPr lang="zh-TW" altLang="en-US" sz="1800" dirty="0">
                    <a:latin typeface="Times New Roman" panose="02020603050405020304" pitchFamily="18" charset="0"/>
                    <a:cs typeface="Times New Roman" panose="02020603050405020304" pitchFamily="18" charset="0"/>
                  </a:rPr>
                  <a:t> </a:t>
                </a:r>
                <a:r>
                  <a:rPr lang="en-US" altLang="zh-TW" sz="1800" dirty="0">
                    <a:latin typeface="Times New Roman" panose="02020603050405020304" pitchFamily="18" charset="0"/>
                    <a:cs typeface="Times New Roman" panose="02020603050405020304" pitchFamily="18" charset="0"/>
                  </a:rPr>
                  <a:t>denote the distances to the reference frames. Distances </a:t>
                </a:r>
                <a14:m>
                  <m:oMath xmlns:m="http://schemas.openxmlformats.org/officeDocument/2006/math">
                    <m:sSub>
                      <m:sSubPr>
                        <m:ctrlPr>
                          <a:rPr lang="en-US" altLang="zh-TW" sz="1800" i="1" smtClean="0">
                            <a:latin typeface="Cambria Math" panose="02040503050406030204" pitchFamily="18" charset="0"/>
                            <a:cs typeface="Times New Roman" panose="02020603050405020304" pitchFamily="18" charset="0"/>
                          </a:rPr>
                        </m:ctrlPr>
                      </m:sSubPr>
                      <m:e>
                        <m:r>
                          <a:rPr lang="zh-TW" altLang="en-US" sz="1800" i="1" smtClean="0">
                            <a:latin typeface="Cambria Math" panose="02040503050406030204" pitchFamily="18" charset="0"/>
                            <a:cs typeface="Times New Roman" panose="02020603050405020304" pitchFamily="18" charset="0"/>
                          </a:rPr>
                          <m:t>𝜏</m:t>
                        </m:r>
                      </m:e>
                      <m:sub>
                        <m:r>
                          <a:rPr lang="en-US" altLang="zh-TW" sz="1800" b="0" i="1" smtClean="0">
                            <a:latin typeface="Cambria Math" panose="02040503050406030204" pitchFamily="18" charset="0"/>
                            <a:cs typeface="Times New Roman" panose="02020603050405020304" pitchFamily="18" charset="0"/>
                          </a:rPr>
                          <m:t>0</m:t>
                        </m:r>
                      </m:sub>
                    </m:sSub>
                  </m:oMath>
                </a14:m>
                <a:r>
                  <a:rPr lang="en-US" altLang="zh-TW" sz="1800" dirty="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1800" i="1" smtClean="0">
                            <a:latin typeface="Cambria Math" panose="02040503050406030204" pitchFamily="18" charset="0"/>
                            <a:cs typeface="Times New Roman" panose="02020603050405020304" pitchFamily="18" charset="0"/>
                          </a:rPr>
                        </m:ctrlPr>
                      </m:sSubPr>
                      <m:e>
                        <m:r>
                          <a:rPr lang="zh-TW" altLang="en-US" sz="1800" i="1" smtClean="0">
                            <a:latin typeface="Cambria Math" panose="02040503050406030204" pitchFamily="18" charset="0"/>
                            <a:cs typeface="Times New Roman" panose="02020603050405020304" pitchFamily="18" charset="0"/>
                          </a:rPr>
                          <m:t>𝜏</m:t>
                        </m:r>
                      </m:e>
                      <m:sub>
                        <m:r>
                          <a:rPr lang="en-US" altLang="zh-TW" sz="1800" b="0" i="1" smtClean="0">
                            <a:latin typeface="Cambria Math" panose="02040503050406030204" pitchFamily="18" charset="0"/>
                            <a:cs typeface="Times New Roman" panose="02020603050405020304" pitchFamily="18" charset="0"/>
                          </a:rPr>
                          <m:t>1</m:t>
                        </m:r>
                      </m:sub>
                    </m:sSub>
                  </m:oMath>
                </a14:m>
                <a:r>
                  <a:rPr lang="en-US" altLang="zh-TW" sz="1800" dirty="0">
                    <a:latin typeface="Times New Roman" panose="02020603050405020304" pitchFamily="18" charset="0"/>
                    <a:cs typeface="Times New Roman" panose="02020603050405020304" pitchFamily="18" charset="0"/>
                  </a:rPr>
                  <a:t> are calculated based on picture order count (POC) for </a:t>
                </a:r>
                <a14:m>
                  <m:oMath xmlns:m="http://schemas.openxmlformats.org/officeDocument/2006/math">
                    <m:sSub>
                      <m:sSubPr>
                        <m:ctrlPr>
                          <a:rPr lang="en-US" altLang="zh-TW" sz="1800" i="1" dirty="0" smtClean="0">
                            <a:latin typeface="Cambria Math" panose="02040503050406030204" pitchFamily="18" charset="0"/>
                            <a:cs typeface="Times New Roman" panose="02020603050405020304" pitchFamily="18" charset="0"/>
                          </a:rPr>
                        </m:ctrlPr>
                      </m:sSubPr>
                      <m:e>
                        <m:r>
                          <a:rPr lang="en-US" altLang="zh-TW" sz="1800" i="1" dirty="0">
                            <a:latin typeface="Cambria Math" panose="02040503050406030204" pitchFamily="18" charset="0"/>
                            <a:cs typeface="Times New Roman" panose="02020603050405020304" pitchFamily="18" charset="0"/>
                          </a:rPr>
                          <m:t>𝑅𝑒𝑓</m:t>
                        </m:r>
                      </m:e>
                      <m:sub>
                        <m:r>
                          <a:rPr lang="en-US" altLang="zh-TW" sz="1800" b="0" i="1" dirty="0" smtClean="0">
                            <a:latin typeface="Cambria Math" panose="02040503050406030204" pitchFamily="18" charset="0"/>
                            <a:cs typeface="Times New Roman" panose="02020603050405020304" pitchFamily="18" charset="0"/>
                          </a:rPr>
                          <m:t>0</m:t>
                        </m:r>
                      </m:sub>
                    </m:sSub>
                  </m:oMath>
                </a14:m>
                <a:r>
                  <a:rPr lang="en-US" altLang="zh-TW" sz="1800" dirty="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1800" i="1" dirty="0">
                            <a:latin typeface="Cambria Math" panose="02040503050406030204" pitchFamily="18" charset="0"/>
                            <a:cs typeface="Times New Roman" panose="02020603050405020304" pitchFamily="18" charset="0"/>
                          </a:rPr>
                        </m:ctrlPr>
                      </m:sSubPr>
                      <m:e>
                        <m:r>
                          <a:rPr lang="en-US" altLang="zh-TW" sz="1800" i="1" dirty="0">
                            <a:latin typeface="Cambria Math" panose="02040503050406030204" pitchFamily="18" charset="0"/>
                            <a:cs typeface="Times New Roman" panose="02020603050405020304" pitchFamily="18" charset="0"/>
                          </a:rPr>
                          <m:t>𝑅𝑒𝑓</m:t>
                        </m:r>
                      </m:e>
                      <m:sub>
                        <m:r>
                          <a:rPr lang="en-US" altLang="zh-TW" sz="1800" b="0" i="1" dirty="0" smtClean="0">
                            <a:latin typeface="Cambria Math" panose="02040503050406030204" pitchFamily="18" charset="0"/>
                            <a:cs typeface="Times New Roman" panose="02020603050405020304" pitchFamily="18" charset="0"/>
                          </a:rPr>
                          <m:t>1</m:t>
                        </m:r>
                      </m:sub>
                    </m:sSub>
                  </m:oMath>
                </a14:m>
                <a:r>
                  <a:rPr lang="en-US" altLang="zh-TW" sz="18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altLang="zh-TW" sz="1800" i="1" smtClean="0">
                            <a:latin typeface="Cambria Math" panose="02040503050406030204" pitchFamily="18" charset="0"/>
                            <a:cs typeface="Times New Roman" panose="02020603050405020304" pitchFamily="18" charset="0"/>
                          </a:rPr>
                        </m:ctrlPr>
                      </m:sSubPr>
                      <m:e>
                        <m:r>
                          <a:rPr lang="zh-TW" altLang="en-US" sz="1800" i="1" smtClean="0">
                            <a:latin typeface="Cambria Math" panose="02040503050406030204" pitchFamily="18" charset="0"/>
                            <a:cs typeface="Times New Roman" panose="02020603050405020304" pitchFamily="18" charset="0"/>
                          </a:rPr>
                          <m:t>𝜏</m:t>
                        </m:r>
                      </m:e>
                      <m:sub>
                        <m:r>
                          <a:rPr lang="en-US" altLang="zh-TW" sz="1800" b="0" i="1" smtClean="0">
                            <a:latin typeface="Cambria Math" panose="02040503050406030204" pitchFamily="18" charset="0"/>
                            <a:cs typeface="Times New Roman" panose="02020603050405020304" pitchFamily="18" charset="0"/>
                          </a:rPr>
                          <m:t>0</m:t>
                        </m:r>
                      </m:sub>
                    </m:sSub>
                    <m:r>
                      <a:rPr lang="en-US" altLang="zh-TW" sz="1800" i="1" dirty="0">
                        <a:latin typeface="Cambria Math" panose="02040503050406030204" pitchFamily="18" charset="0"/>
                        <a:cs typeface="Times New Roman" panose="02020603050405020304" pitchFamily="18" charset="0"/>
                      </a:rPr>
                      <m:t>= </m:t>
                    </m:r>
                    <m:r>
                      <a:rPr lang="en-US" altLang="zh-TW" sz="1800" i="1" dirty="0">
                        <a:latin typeface="Cambria Math" panose="02040503050406030204" pitchFamily="18" charset="0"/>
                        <a:cs typeface="Times New Roman" panose="02020603050405020304" pitchFamily="18" charset="0"/>
                      </a:rPr>
                      <m:t>𝑃𝑂𝐶</m:t>
                    </m:r>
                    <m:d>
                      <m:dPr>
                        <m:ctrlPr>
                          <a:rPr lang="en-US" altLang="zh-TW" sz="1800" i="1" dirty="0">
                            <a:latin typeface="Cambria Math" panose="02040503050406030204" pitchFamily="18" charset="0"/>
                            <a:cs typeface="Times New Roman" panose="02020603050405020304" pitchFamily="18" charset="0"/>
                          </a:rPr>
                        </m:ctrlPr>
                      </m:dPr>
                      <m:e>
                        <m:r>
                          <a:rPr lang="en-US" altLang="zh-TW" sz="1800" i="1" dirty="0">
                            <a:latin typeface="Cambria Math" panose="02040503050406030204" pitchFamily="18" charset="0"/>
                            <a:cs typeface="Times New Roman" panose="02020603050405020304" pitchFamily="18" charset="0"/>
                          </a:rPr>
                          <m:t>𝑐𝑢𝑟𝑟𝑒𝑛𝑡</m:t>
                        </m:r>
                      </m:e>
                    </m:d>
                    <m:r>
                      <a:rPr lang="en-US" altLang="zh-TW" sz="1800" i="1" dirty="0" smtClean="0">
                        <a:latin typeface="Cambria Math" panose="02040503050406030204" pitchFamily="18" charset="0"/>
                        <a:cs typeface="Times New Roman" panose="02020603050405020304" pitchFamily="18" charset="0"/>
                      </a:rPr>
                      <m:t>−</m:t>
                    </m:r>
                    <m:r>
                      <a:rPr lang="en-US" altLang="zh-TW" sz="1800" b="0" i="1" dirty="0">
                        <a:latin typeface="Cambria Math" panose="02040503050406030204" pitchFamily="18" charset="0"/>
                        <a:cs typeface="Times New Roman" panose="02020603050405020304" pitchFamily="18" charset="0"/>
                      </a:rPr>
                      <m:t>𝑃𝑂𝐶</m:t>
                    </m:r>
                    <m:d>
                      <m:dPr>
                        <m:ctrlPr>
                          <a:rPr lang="en-US" altLang="zh-TW" sz="1800" i="1" dirty="0">
                            <a:latin typeface="Cambria Math" panose="02040503050406030204" pitchFamily="18" charset="0"/>
                            <a:cs typeface="Times New Roman" panose="02020603050405020304" pitchFamily="18" charset="0"/>
                          </a:rPr>
                        </m:ctrlPr>
                      </m:dPr>
                      <m:e>
                        <m:sSub>
                          <m:sSubPr>
                            <m:ctrlPr>
                              <a:rPr lang="en-US" altLang="zh-TW" sz="1800" i="1" dirty="0">
                                <a:latin typeface="Cambria Math" panose="02040503050406030204" pitchFamily="18" charset="0"/>
                                <a:cs typeface="Times New Roman" panose="02020603050405020304" pitchFamily="18" charset="0"/>
                              </a:rPr>
                            </m:ctrlPr>
                          </m:sSubPr>
                          <m:e>
                            <m:r>
                              <a:rPr lang="en-US" altLang="zh-TW" sz="1800" i="1" dirty="0">
                                <a:latin typeface="Cambria Math" panose="02040503050406030204" pitchFamily="18" charset="0"/>
                                <a:cs typeface="Times New Roman" panose="02020603050405020304" pitchFamily="18" charset="0"/>
                              </a:rPr>
                              <m:t>𝑅𝑒𝑓</m:t>
                            </m:r>
                          </m:e>
                          <m:sub>
                            <m:r>
                              <a:rPr lang="en-US" altLang="zh-TW" sz="1800" i="1" dirty="0">
                                <a:latin typeface="Cambria Math" panose="02040503050406030204" pitchFamily="18" charset="0"/>
                                <a:cs typeface="Times New Roman" panose="02020603050405020304" pitchFamily="18" charset="0"/>
                              </a:rPr>
                              <m:t>0</m:t>
                            </m:r>
                          </m:sub>
                        </m:sSub>
                      </m:e>
                    </m:d>
                    <m:r>
                      <a:rPr lang="en-US" altLang="zh-TW" sz="1800" i="1" dirty="0">
                        <a:latin typeface="Cambria Math" panose="02040503050406030204" pitchFamily="18" charset="0"/>
                        <a:cs typeface="Times New Roman" panose="02020603050405020304" pitchFamily="18" charset="0"/>
                      </a:rPr>
                      <m:t>,</m:t>
                    </m:r>
                    <m:r>
                      <a:rPr lang="en-US" altLang="zh-TW" sz="1800" b="0" i="1" dirty="0" smtClean="0">
                        <a:latin typeface="Cambria Math" panose="02040503050406030204" pitchFamily="18" charset="0"/>
                        <a:cs typeface="Times New Roman" panose="02020603050405020304" pitchFamily="18" charset="0"/>
                      </a:rPr>
                      <m:t> </m:t>
                    </m:r>
                    <m:sSub>
                      <m:sSubPr>
                        <m:ctrlPr>
                          <a:rPr lang="en-US" altLang="zh-TW" sz="1800" i="1" smtClean="0">
                            <a:latin typeface="Cambria Math" panose="02040503050406030204" pitchFamily="18" charset="0"/>
                            <a:cs typeface="Times New Roman" panose="02020603050405020304" pitchFamily="18" charset="0"/>
                          </a:rPr>
                        </m:ctrlPr>
                      </m:sSubPr>
                      <m:e>
                        <m:r>
                          <a:rPr lang="zh-TW" altLang="en-US" sz="1800" i="1" smtClean="0">
                            <a:latin typeface="Cambria Math" panose="02040503050406030204" pitchFamily="18" charset="0"/>
                            <a:cs typeface="Times New Roman" panose="02020603050405020304" pitchFamily="18" charset="0"/>
                          </a:rPr>
                          <m:t>𝜏</m:t>
                        </m:r>
                      </m:e>
                      <m:sub>
                        <m:r>
                          <a:rPr lang="en-US" altLang="zh-TW" sz="1800" b="0" i="1" smtClean="0">
                            <a:latin typeface="Cambria Math" panose="02040503050406030204" pitchFamily="18" charset="0"/>
                            <a:cs typeface="Times New Roman" panose="02020603050405020304" pitchFamily="18" charset="0"/>
                          </a:rPr>
                          <m:t>1</m:t>
                        </m:r>
                      </m:sub>
                    </m:sSub>
                    <m:r>
                      <a:rPr lang="en-US" altLang="zh-TW" sz="1800" i="1" dirty="0">
                        <a:latin typeface="Cambria Math" panose="02040503050406030204" pitchFamily="18" charset="0"/>
                        <a:cs typeface="Times New Roman" panose="02020603050405020304" pitchFamily="18" charset="0"/>
                      </a:rPr>
                      <m:t>=</m:t>
                    </m:r>
                    <m:r>
                      <a:rPr lang="en-US" altLang="zh-TW" sz="1800" i="1" dirty="0">
                        <a:latin typeface="Cambria Math" panose="02040503050406030204" pitchFamily="18" charset="0"/>
                        <a:cs typeface="Times New Roman" panose="02020603050405020304" pitchFamily="18" charset="0"/>
                      </a:rPr>
                      <m:t>𝑃𝑂𝐶</m:t>
                    </m:r>
                    <m:r>
                      <a:rPr lang="en-US" altLang="zh-TW" sz="1800" i="1" dirty="0">
                        <a:latin typeface="Cambria Math" panose="02040503050406030204" pitchFamily="18" charset="0"/>
                        <a:cs typeface="Times New Roman" panose="02020603050405020304" pitchFamily="18" charset="0"/>
                      </a:rPr>
                      <m:t>(</m:t>
                    </m:r>
                    <m:sSub>
                      <m:sSubPr>
                        <m:ctrlPr>
                          <a:rPr lang="en-US" altLang="zh-TW" sz="1800" i="1" dirty="0">
                            <a:latin typeface="Cambria Math" panose="02040503050406030204" pitchFamily="18" charset="0"/>
                            <a:cs typeface="Times New Roman" panose="02020603050405020304" pitchFamily="18" charset="0"/>
                          </a:rPr>
                        </m:ctrlPr>
                      </m:sSubPr>
                      <m:e>
                        <m:r>
                          <a:rPr lang="en-US" altLang="zh-TW" sz="1800" i="1" dirty="0">
                            <a:latin typeface="Cambria Math" panose="02040503050406030204" pitchFamily="18" charset="0"/>
                            <a:cs typeface="Times New Roman" panose="02020603050405020304" pitchFamily="18" charset="0"/>
                          </a:rPr>
                          <m:t>𝑅𝑒𝑓</m:t>
                        </m:r>
                      </m:e>
                      <m:sub>
                        <m:r>
                          <a:rPr lang="en-US" altLang="zh-TW" sz="1800" b="0" i="1" dirty="0" smtClean="0">
                            <a:latin typeface="Cambria Math" panose="02040503050406030204" pitchFamily="18" charset="0"/>
                            <a:cs typeface="Times New Roman" panose="02020603050405020304" pitchFamily="18" charset="0"/>
                          </a:rPr>
                          <m:t>1</m:t>
                        </m:r>
                      </m:sub>
                    </m:sSub>
                    <m:r>
                      <a:rPr lang="en-US" altLang="zh-TW" sz="1800" i="1" dirty="0">
                        <a:latin typeface="Cambria Math" panose="02040503050406030204" pitchFamily="18" charset="0"/>
                        <a:cs typeface="Times New Roman" panose="02020603050405020304" pitchFamily="18" charset="0"/>
                      </a:rPr>
                      <m:t>)</m:t>
                    </m:r>
                    <m:r>
                      <a:rPr lang="en-US" altLang="zh-TW" sz="1800" i="1" dirty="0" smtClean="0">
                        <a:latin typeface="Cambria Math" panose="02040503050406030204" pitchFamily="18" charset="0"/>
                        <a:cs typeface="Times New Roman" panose="02020603050405020304" pitchFamily="18" charset="0"/>
                      </a:rPr>
                      <m:t>−</m:t>
                    </m:r>
                    <m:r>
                      <a:rPr lang="en-US" altLang="zh-TW" sz="1800" i="1" dirty="0" smtClean="0">
                        <a:latin typeface="Cambria Math" panose="02040503050406030204" pitchFamily="18" charset="0"/>
                        <a:cs typeface="Times New Roman" panose="02020603050405020304" pitchFamily="18" charset="0"/>
                      </a:rPr>
                      <m:t>𝑃𝑂𝐶</m:t>
                    </m:r>
                    <m:r>
                      <a:rPr lang="en-US" altLang="zh-TW" sz="1800" i="1" dirty="0">
                        <a:latin typeface="Cambria Math" panose="02040503050406030204" pitchFamily="18" charset="0"/>
                        <a:cs typeface="Times New Roman" panose="02020603050405020304" pitchFamily="18" charset="0"/>
                      </a:rPr>
                      <m:t>(</m:t>
                    </m:r>
                    <m:r>
                      <a:rPr lang="en-US" altLang="zh-TW" sz="1800" i="1" dirty="0">
                        <a:latin typeface="Cambria Math" panose="02040503050406030204" pitchFamily="18" charset="0"/>
                        <a:cs typeface="Times New Roman" panose="02020603050405020304" pitchFamily="18" charset="0"/>
                      </a:rPr>
                      <m:t>𝑐𝑢𝑟𝑟𝑒𝑛𝑡</m:t>
                    </m:r>
                    <m:r>
                      <a:rPr lang="en-US" altLang="zh-TW" sz="1800" i="1" dirty="0">
                        <a:latin typeface="Cambria Math" panose="02040503050406030204" pitchFamily="18" charset="0"/>
                        <a:cs typeface="Times New Roman" panose="02020603050405020304" pitchFamily="18" charset="0"/>
                      </a:rPr>
                      <m:t>)</m:t>
                    </m:r>
                  </m:oMath>
                </a14:m>
                <a:r>
                  <a:rPr lang="en-US" altLang="zh-TW" sz="1800" dirty="0">
                    <a:latin typeface="Times New Roman" panose="02020603050405020304" pitchFamily="18" charset="0"/>
                    <a:cs typeface="Times New Roman" panose="02020603050405020304" pitchFamily="18" charset="0"/>
                  </a:rPr>
                  <a:t>.</a:t>
                </a:r>
              </a:p>
              <a:p>
                <a:pPr marL="284400" indent="0" algn="just">
                  <a:buNone/>
                </a:pPr>
                <a:endParaRPr lang="en-US" altLang="zh-TW" sz="1800" dirty="0">
                  <a:latin typeface="Times New Roman" panose="02020603050405020304" pitchFamily="18" charset="0"/>
                  <a:cs typeface="Times New Roman" panose="02020603050405020304" pitchFamily="18" charset="0"/>
                </a:endParaRPr>
              </a:p>
              <a:p>
                <a:pPr lvl="0"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The MV field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m:t>
                    </m:r>
                    <m:sSub>
                      <m:sSubPr>
                        <m:ctrlPr>
                          <a:rPr lang="en-US" altLang="zh-TW" sz="2000" i="1" dirty="0">
                            <a:solidFill>
                              <a:srgbClr val="FFFFFF"/>
                            </a:solidFill>
                            <a:latin typeface="Cambria Math" panose="02040503050406030204" pitchFamily="18" charset="0"/>
                            <a:cs typeface="Times New Roman" panose="02020603050405020304" pitchFamily="18" charset="0"/>
                          </a:rPr>
                        </m:ctrlPr>
                      </m:sSubPr>
                      <m:e>
                        <m:r>
                          <a:rPr lang="en-US" altLang="zh-TW" sz="2000" i="1" dirty="0">
                            <a:solidFill>
                              <a:srgbClr val="FFFFFF"/>
                            </a:solidFill>
                            <a:latin typeface="Cambria Math" panose="02040503050406030204" pitchFamily="18" charset="0"/>
                            <a:cs typeface="Times New Roman" panose="02020603050405020304" pitchFamily="18" charset="0"/>
                          </a:rPr>
                          <m:t>𝑣</m:t>
                        </m:r>
                      </m:e>
                      <m:sub>
                        <m:r>
                          <a:rPr lang="en-US" altLang="zh-TW" sz="2000" i="1" dirty="0">
                            <a:solidFill>
                              <a:srgbClr val="FFFFFF"/>
                            </a:solidFill>
                            <a:latin typeface="Cambria Math" panose="02040503050406030204" pitchFamily="18" charset="0"/>
                            <a:cs typeface="Times New Roman" panose="02020603050405020304" pitchFamily="18" charset="0"/>
                          </a:rPr>
                          <m:t>𝑥</m:t>
                        </m:r>
                      </m:sub>
                    </m:sSub>
                    <m:r>
                      <a:rPr lang="en-US" altLang="zh-TW" sz="2000" i="1" dirty="0">
                        <a:solidFill>
                          <a:srgbClr val="FFFFFF"/>
                        </a:solidFill>
                        <a:latin typeface="Cambria Math" panose="02040503050406030204" pitchFamily="18" charset="0"/>
                        <a:cs typeface="Times New Roman" panose="02020603050405020304" pitchFamily="18" charset="0"/>
                      </a:rPr>
                      <m:t>, </m:t>
                    </m:r>
                    <m:sSub>
                      <m:sSubPr>
                        <m:ctrlPr>
                          <a:rPr lang="en-US" altLang="zh-TW" sz="2000" i="1" dirty="0">
                            <a:solidFill>
                              <a:srgbClr val="FFFFFF"/>
                            </a:solidFill>
                            <a:latin typeface="Cambria Math" panose="02040503050406030204" pitchFamily="18" charset="0"/>
                            <a:cs typeface="Times New Roman" panose="02020603050405020304" pitchFamily="18" charset="0"/>
                          </a:rPr>
                        </m:ctrlPr>
                      </m:sSubPr>
                      <m:e>
                        <m:r>
                          <a:rPr lang="en-US" altLang="zh-TW" sz="2000" i="1" dirty="0">
                            <a:solidFill>
                              <a:srgbClr val="FFFFFF"/>
                            </a:solidFill>
                            <a:latin typeface="Cambria Math" panose="02040503050406030204" pitchFamily="18" charset="0"/>
                            <a:cs typeface="Times New Roman" panose="02020603050405020304" pitchFamily="18" charset="0"/>
                          </a:rPr>
                          <m:t>𝑣</m:t>
                        </m:r>
                      </m:e>
                      <m:sub>
                        <m:r>
                          <a:rPr lang="en-US" altLang="zh-TW" sz="2000" i="1" dirty="0">
                            <a:solidFill>
                              <a:srgbClr val="FFFFFF"/>
                            </a:solidFill>
                            <a:latin typeface="Cambria Math" panose="02040503050406030204" pitchFamily="18" charset="0"/>
                            <a:cs typeface="Times New Roman" panose="02020603050405020304" pitchFamily="18" charset="0"/>
                          </a:rPr>
                          <m:t>𝑦</m:t>
                        </m:r>
                      </m:sub>
                    </m:sSub>
                    <m:r>
                      <a:rPr lang="en-US" altLang="zh-TW" sz="2000" i="1" dirty="0">
                        <a:solidFill>
                          <a:srgbClr val="FFFFFF"/>
                        </a:solidFill>
                        <a:latin typeface="Cambria Math" panose="02040503050406030204" pitchFamily="18" charset="0"/>
                        <a:cs typeface="Times New Roman" panose="02020603050405020304" pitchFamily="18" charset="0"/>
                      </a:rPr>
                      <m:t>) </m:t>
                    </m:r>
                  </m:oMath>
                </a14:m>
                <a:r>
                  <a:rPr lang="en-US" altLang="zh-TW" sz="2000" dirty="0">
                    <a:solidFill>
                      <a:srgbClr val="FFFFFF"/>
                    </a:solidFill>
                    <a:latin typeface="Times New Roman" panose="02020603050405020304" pitchFamily="18" charset="0"/>
                    <a:cs typeface="Times New Roman" panose="02020603050405020304" pitchFamily="18" charset="0"/>
                  </a:rPr>
                  <a:t>is determined by minimizing the difference </a:t>
                </a:r>
                <a14:m>
                  <m:oMath xmlns:m="http://schemas.openxmlformats.org/officeDocument/2006/math">
                    <m:r>
                      <a:rPr lang="el-GR" altLang="zh-TW" sz="2000" i="1">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𝛥</m:t>
                    </m:r>
                  </m:oMath>
                </a14:m>
                <a:r>
                  <a:rPr lang="en-US" altLang="zh-TW" sz="2000" dirty="0">
                    <a:solidFill>
                      <a:srgbClr val="FFFFFF"/>
                    </a:solidFill>
                    <a:latin typeface="Times New Roman" panose="02020603050405020304" pitchFamily="18" charset="0"/>
                    <a:cs typeface="Times New Roman" panose="02020603050405020304" pitchFamily="18" charset="0"/>
                  </a:rPr>
                  <a:t> between values in points A and B.</a:t>
                </a:r>
              </a:p>
              <a:p>
                <a:pPr lvl="0" algn="just">
                  <a:buClr>
                    <a:srgbClr val="FAFD00"/>
                  </a:buClr>
                </a:pPr>
                <a:endParaRPr lang="en-US" altLang="zh-TW" sz="2000" dirty="0">
                  <a:solidFill>
                    <a:srgbClr val="FFFFFF"/>
                  </a:solidFill>
                  <a:latin typeface="Times New Roman" panose="02020603050405020304" pitchFamily="18" charset="0"/>
                  <a:cs typeface="Times New Roman" panose="02020603050405020304" pitchFamily="18" charset="0"/>
                </a:endParaRPr>
              </a:p>
              <a:p>
                <a:pPr lvl="0"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Model uses only first linear term of a local Taylor expansion for </a:t>
                </a:r>
                <a14:m>
                  <m:oMath xmlns:m="http://schemas.openxmlformats.org/officeDocument/2006/math">
                    <m:r>
                      <a:rPr lang="el-GR" altLang="zh-TW" sz="2000" i="1">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𝛥</m:t>
                    </m:r>
                  </m:oMath>
                </a14:m>
                <a:r>
                  <a:rPr lang="en-US" altLang="zh-TW" sz="2000" dirty="0">
                    <a:solidFill>
                      <a:srgbClr val="FFFFFF"/>
                    </a:solidFill>
                    <a:latin typeface="Times New Roman" panose="02020603050405020304" pitchFamily="18" charset="0"/>
                    <a:cs typeface="Times New Roman" panose="02020603050405020304" pitchFamily="18" charset="0"/>
                  </a:rPr>
                  <a:t>:</a:t>
                </a:r>
              </a:p>
              <a:p>
                <a:pPr marL="0" lvl="0" indent="0" algn="just">
                  <a:buClr>
                    <a:srgbClr val="FAFD00"/>
                  </a:buClr>
                  <a:buNone/>
                </a:pPr>
                <a14:m>
                  <m:oMathPara xmlns:m="http://schemas.openxmlformats.org/officeDocument/2006/math">
                    <m:oMathParaPr>
                      <m:jc m:val="centerGroup"/>
                    </m:oMathParaPr>
                    <m:oMath xmlns:m="http://schemas.openxmlformats.org/officeDocument/2006/math">
                      <m:r>
                        <a:rPr lang="el-GR" altLang="zh-TW" sz="2000" i="1" smtClean="0">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𝛥</m:t>
                      </m:r>
                      <m:r>
                        <a:rPr lang="en-US" altLang="zh-TW" sz="2000" i="1">
                          <a:solidFill>
                            <a:srgbClr val="FFFFFF"/>
                          </a:solidFill>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m:t>
                      </m:r>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en-US" altLang="zh-TW" sz="2000" i="1">
                              <a:solidFill>
                                <a:srgbClr val="FFFFFF"/>
                              </a:solidFill>
                              <a:latin typeface="Cambria Math" panose="02040503050406030204" pitchFamily="18" charset="0"/>
                              <a:cs typeface="Times New Roman" panose="02020603050405020304" pitchFamily="18" charset="0"/>
                            </a:rPr>
                            <m:t>𝐼</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0</m:t>
                              </m:r>
                            </m:e>
                          </m:d>
                        </m:sup>
                      </m:sSup>
                      <m:r>
                        <a:rPr lang="en-US" altLang="zh-TW" sz="2000" i="1">
                          <a:solidFill>
                            <a:srgbClr val="FFFFFF"/>
                          </a:solidFill>
                          <a:latin typeface="Cambria Math" panose="02040503050406030204" pitchFamily="18" charset="0"/>
                          <a:cs typeface="Times New Roman" panose="02020603050405020304" pitchFamily="18" charset="0"/>
                        </a:rPr>
                        <m:t>−</m:t>
                      </m:r>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en-US" altLang="zh-TW" sz="2000" i="1">
                              <a:solidFill>
                                <a:srgbClr val="FFFFFF"/>
                              </a:solidFill>
                              <a:latin typeface="Cambria Math" panose="02040503050406030204" pitchFamily="18" charset="0"/>
                              <a:cs typeface="Times New Roman" panose="02020603050405020304" pitchFamily="18" charset="0"/>
                            </a:rPr>
                            <m:t>𝐼</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1</m:t>
                              </m:r>
                            </m:e>
                          </m:d>
                        </m:sup>
                      </m:sSup>
                      <m:r>
                        <a:rPr lang="en-US" altLang="zh-TW" sz="2000" i="1">
                          <a:solidFill>
                            <a:srgbClr val="FFFFFF"/>
                          </a:solidFill>
                          <a:latin typeface="Cambria Math" panose="02040503050406030204" pitchFamily="18" charset="0"/>
                          <a:cs typeface="Times New Roman" panose="02020603050405020304" pitchFamily="18" charset="0"/>
                        </a:rPr>
                        <m:t>+</m:t>
                      </m:r>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en-US" altLang="zh-TW" sz="2000" i="1">
                              <a:solidFill>
                                <a:srgbClr val="FFFFFF"/>
                              </a:solidFill>
                              <a:latin typeface="Cambria Math" panose="02040503050406030204" pitchFamily="18" charset="0"/>
                              <a:cs typeface="Times New Roman" panose="02020603050405020304" pitchFamily="18" charset="0"/>
                            </a:rPr>
                            <m:t>𝑣</m:t>
                          </m:r>
                        </m:e>
                        <m:sub>
                          <m:r>
                            <a:rPr lang="en-US" altLang="zh-TW" sz="2000" i="1">
                              <a:solidFill>
                                <a:srgbClr val="FFFFFF"/>
                              </a:solidFill>
                              <a:latin typeface="Cambria Math" panose="02040503050406030204" pitchFamily="18" charset="0"/>
                              <a:cs typeface="Times New Roman" panose="02020603050405020304" pitchFamily="18" charset="0"/>
                            </a:rPr>
                            <m:t>𝑥</m:t>
                          </m:r>
                        </m:sub>
                      </m:sSub>
                      <m:r>
                        <a:rPr lang="en-US" altLang="zh-TW" sz="2000" i="1">
                          <a:solidFill>
                            <a:srgbClr val="FFFFFF"/>
                          </a:solidFill>
                          <a:latin typeface="Cambria Math" panose="02040503050406030204" pitchFamily="18" charset="0"/>
                          <a:cs typeface="Times New Roman" panose="02020603050405020304" pitchFamily="18" charset="0"/>
                        </a:rPr>
                        <m:t>(</m:t>
                      </m:r>
                      <m:f>
                        <m:fPr>
                          <m:ctrlPr>
                            <a:rPr lang="en-US" altLang="zh-TW" sz="2000" i="1">
                              <a:solidFill>
                                <a:srgbClr val="FFFFFF"/>
                              </a:solidFill>
                              <a:latin typeface="Cambria Math" panose="02040503050406030204" pitchFamily="18" charset="0"/>
                              <a:cs typeface="Times New Roman" panose="02020603050405020304" pitchFamily="18" charset="0"/>
                            </a:rPr>
                          </m:ctrlPr>
                        </m:fPr>
                        <m:num>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𝜏</m:t>
                              </m:r>
                            </m:e>
                            <m:sub>
                              <m:r>
                                <a:rPr lang="en-US" altLang="zh-TW" sz="2000" i="1">
                                  <a:solidFill>
                                    <a:srgbClr val="FFFFFF"/>
                                  </a:solidFill>
                                  <a:latin typeface="Cambria Math" panose="02040503050406030204" pitchFamily="18" charset="0"/>
                                  <a:cs typeface="Times New Roman" panose="02020603050405020304" pitchFamily="18" charset="0"/>
                                </a:rPr>
                                <m:t>1</m:t>
                              </m:r>
                            </m:sub>
                          </m:sSub>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zh-TW" altLang="en-US" sz="2000" i="1">
                                  <a:solidFill>
                                    <a:srgbClr val="FFFFFF"/>
                                  </a:solidFill>
                                  <a:latin typeface="Cambria Math" panose="02040503050406030204" pitchFamily="18" charset="0"/>
                                  <a:cs typeface="Times New Roman" panose="02020603050405020304" pitchFamily="18" charset="0"/>
                                </a:rPr>
                                <m:t>𝜕</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1</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𝑥</m:t>
                          </m:r>
                        </m:den>
                      </m:f>
                      <m:r>
                        <a:rPr lang="en-US" altLang="zh-TW" sz="2000" i="1">
                          <a:solidFill>
                            <a:srgbClr val="FFFFFF"/>
                          </a:solidFill>
                          <a:latin typeface="Cambria Math" panose="02040503050406030204" pitchFamily="18" charset="0"/>
                          <a:cs typeface="Times New Roman" panose="02020603050405020304" pitchFamily="18" charset="0"/>
                        </a:rPr>
                        <m:t>+</m:t>
                      </m:r>
                      <m:f>
                        <m:fPr>
                          <m:ctrlPr>
                            <a:rPr lang="en-US" altLang="zh-TW" sz="2000" i="1">
                              <a:solidFill>
                                <a:srgbClr val="FFFFFF"/>
                              </a:solidFill>
                              <a:latin typeface="Cambria Math" panose="02040503050406030204" pitchFamily="18" charset="0"/>
                              <a:cs typeface="Times New Roman" panose="02020603050405020304" pitchFamily="18" charset="0"/>
                            </a:rPr>
                          </m:ctrlPr>
                        </m:fPr>
                        <m:num>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𝜏</m:t>
                              </m:r>
                            </m:e>
                            <m:sub>
                              <m:r>
                                <a:rPr lang="en-US" altLang="zh-TW" sz="2000" i="1">
                                  <a:solidFill>
                                    <a:srgbClr val="FFFFFF"/>
                                  </a:solidFill>
                                  <a:latin typeface="Cambria Math" panose="02040503050406030204" pitchFamily="18" charset="0"/>
                                  <a:cs typeface="Times New Roman" panose="02020603050405020304" pitchFamily="18" charset="0"/>
                                </a:rPr>
                                <m:t>0</m:t>
                              </m:r>
                            </m:sub>
                          </m:sSub>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zh-TW" altLang="en-US" sz="2000" i="1">
                                  <a:solidFill>
                                    <a:srgbClr val="FFFFFF"/>
                                  </a:solidFill>
                                  <a:latin typeface="Cambria Math" panose="02040503050406030204" pitchFamily="18" charset="0"/>
                                  <a:cs typeface="Times New Roman" panose="02020603050405020304" pitchFamily="18" charset="0"/>
                                </a:rPr>
                                <m:t>𝜕</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0</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𝑥</m:t>
                          </m:r>
                        </m:den>
                      </m:f>
                      <m:r>
                        <a:rPr lang="en-US" altLang="zh-TW" sz="2000" i="1">
                          <a:solidFill>
                            <a:srgbClr val="FFFFFF"/>
                          </a:solidFill>
                          <a:latin typeface="Cambria Math" panose="02040503050406030204" pitchFamily="18" charset="0"/>
                          <a:cs typeface="Times New Roman" panose="02020603050405020304" pitchFamily="18" charset="0"/>
                        </a:rPr>
                        <m:t>)+</m:t>
                      </m:r>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en-US" altLang="zh-TW" sz="2000" i="1">
                              <a:solidFill>
                                <a:srgbClr val="FFFFFF"/>
                              </a:solidFill>
                              <a:latin typeface="Cambria Math" panose="02040503050406030204" pitchFamily="18" charset="0"/>
                              <a:cs typeface="Times New Roman" panose="02020603050405020304" pitchFamily="18" charset="0"/>
                            </a:rPr>
                            <m:t>𝑣</m:t>
                          </m:r>
                        </m:e>
                        <m:sub>
                          <m:r>
                            <a:rPr lang="en-US" altLang="zh-TW" sz="2000" i="1">
                              <a:solidFill>
                                <a:srgbClr val="FFFFFF"/>
                              </a:solidFill>
                              <a:latin typeface="Cambria Math" panose="02040503050406030204" pitchFamily="18" charset="0"/>
                              <a:cs typeface="Times New Roman" panose="02020603050405020304" pitchFamily="18" charset="0"/>
                            </a:rPr>
                            <m:t>𝑦</m:t>
                          </m:r>
                        </m:sub>
                      </m:sSub>
                      <m:r>
                        <a:rPr lang="en-US" altLang="zh-TW" sz="2000" i="1">
                          <a:solidFill>
                            <a:srgbClr val="FFFFFF"/>
                          </a:solidFill>
                          <a:latin typeface="Cambria Math" panose="02040503050406030204" pitchFamily="18" charset="0"/>
                          <a:cs typeface="Times New Roman" panose="02020603050405020304" pitchFamily="18" charset="0"/>
                        </a:rPr>
                        <m:t>(</m:t>
                      </m:r>
                      <m:f>
                        <m:fPr>
                          <m:ctrlPr>
                            <a:rPr lang="en-US" altLang="zh-TW" sz="2000" i="1">
                              <a:solidFill>
                                <a:srgbClr val="FFFFFF"/>
                              </a:solidFill>
                              <a:latin typeface="Cambria Math" panose="02040503050406030204" pitchFamily="18" charset="0"/>
                              <a:cs typeface="Times New Roman" panose="02020603050405020304" pitchFamily="18" charset="0"/>
                            </a:rPr>
                          </m:ctrlPr>
                        </m:fPr>
                        <m:num>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𝜏</m:t>
                              </m:r>
                            </m:e>
                            <m:sub>
                              <m:r>
                                <a:rPr lang="en-US" altLang="zh-TW" sz="2000" i="1">
                                  <a:solidFill>
                                    <a:srgbClr val="FFFFFF"/>
                                  </a:solidFill>
                                  <a:latin typeface="Cambria Math" panose="02040503050406030204" pitchFamily="18" charset="0"/>
                                  <a:cs typeface="Times New Roman" panose="02020603050405020304" pitchFamily="18" charset="0"/>
                                </a:rPr>
                                <m:t>1</m:t>
                              </m:r>
                            </m:sub>
                          </m:sSub>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zh-TW" altLang="en-US" sz="2000" i="1">
                                  <a:solidFill>
                                    <a:srgbClr val="FFFFFF"/>
                                  </a:solidFill>
                                  <a:latin typeface="Cambria Math" panose="02040503050406030204" pitchFamily="18" charset="0"/>
                                  <a:cs typeface="Times New Roman" panose="02020603050405020304" pitchFamily="18" charset="0"/>
                                </a:rPr>
                                <m:t>𝜕</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1</m:t>
                                  </m:r>
                                </m:e>
                              </m:d>
                            </m:sup>
                          </m:sSup>
                        </m:num>
                        <m:den>
                          <m:r>
                            <a:rPr lang="zh-TW" altLang="en-US"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𝑦</m:t>
                          </m:r>
                        </m:den>
                      </m:f>
                      <m:r>
                        <a:rPr lang="en-US" altLang="zh-TW" sz="2000" i="1">
                          <a:solidFill>
                            <a:srgbClr val="FFFFFF"/>
                          </a:solidFill>
                          <a:latin typeface="Cambria Math" panose="02040503050406030204" pitchFamily="18" charset="0"/>
                          <a:cs typeface="Times New Roman" panose="02020603050405020304" pitchFamily="18" charset="0"/>
                        </a:rPr>
                        <m:t>−</m:t>
                      </m:r>
                      <m:f>
                        <m:fPr>
                          <m:ctrlPr>
                            <a:rPr lang="en-US" altLang="zh-TW" sz="2000" i="1">
                              <a:solidFill>
                                <a:srgbClr val="FFFFFF"/>
                              </a:solidFill>
                              <a:latin typeface="Cambria Math" panose="02040503050406030204" pitchFamily="18" charset="0"/>
                              <a:cs typeface="Times New Roman" panose="02020603050405020304" pitchFamily="18" charset="0"/>
                            </a:rPr>
                          </m:ctrlPr>
                        </m:fPr>
                        <m:num>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𝜏</m:t>
                              </m:r>
                            </m:e>
                            <m:sub>
                              <m:r>
                                <a:rPr lang="en-US" altLang="zh-TW" sz="2000" i="1">
                                  <a:solidFill>
                                    <a:srgbClr val="FFFFFF"/>
                                  </a:solidFill>
                                  <a:latin typeface="Cambria Math" panose="02040503050406030204" pitchFamily="18" charset="0"/>
                                  <a:cs typeface="Times New Roman" panose="02020603050405020304" pitchFamily="18" charset="0"/>
                                </a:rPr>
                                <m:t>0</m:t>
                              </m:r>
                            </m:sub>
                          </m:sSub>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zh-TW" altLang="en-US" sz="2000" i="1">
                                  <a:solidFill>
                                    <a:srgbClr val="FFFFFF"/>
                                  </a:solidFill>
                                  <a:latin typeface="Cambria Math" panose="02040503050406030204" pitchFamily="18" charset="0"/>
                                  <a:cs typeface="Times New Roman" panose="02020603050405020304" pitchFamily="18" charset="0"/>
                                </a:rPr>
                                <m:t>𝜕</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0</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𝑦</m:t>
                          </m:r>
                        </m:den>
                      </m:f>
                      <m:r>
                        <a:rPr lang="en-US" altLang="zh-TW" sz="2000" i="1">
                          <a:solidFill>
                            <a:srgbClr val="FFFFFF"/>
                          </a:solidFill>
                          <a:latin typeface="Cambria Math" panose="02040503050406030204" pitchFamily="18" charset="0"/>
                          <a:cs typeface="Times New Roman" panose="02020603050405020304" pitchFamily="18" charset="0"/>
                        </a:rPr>
                        <m:t>)).</m:t>
                      </m:r>
                    </m:oMath>
                  </m:oMathPara>
                </a14:m>
                <a:endParaRPr lang="en-US" altLang="zh-TW" sz="2000" dirty="0">
                  <a:solidFill>
                    <a:srgbClr val="FFFFFF"/>
                  </a:solidFill>
                  <a:latin typeface="Times New Roman" panose="02020603050405020304" pitchFamily="18" charset="0"/>
                  <a:cs typeface="Times New Roman" panose="02020603050405020304" pitchFamily="18" charset="0"/>
                </a:endParaRPr>
              </a:p>
              <a:p>
                <a:pPr lvl="0" algn="just">
                  <a:buClr>
                    <a:srgbClr val="FAFD00"/>
                  </a:buClr>
                </a:pPr>
                <a:endParaRPr lang="en-US" altLang="zh-TW" sz="2000" dirty="0">
                  <a:solidFill>
                    <a:srgbClr val="FFFFFF"/>
                  </a:solidFill>
                  <a:latin typeface="Times New Roman" panose="02020603050405020304" pitchFamily="18" charset="0"/>
                  <a:cs typeface="Times New Roman" panose="02020603050405020304" pitchFamily="18" charset="0"/>
                </a:endParaRPr>
              </a:p>
              <a:p>
                <a:pPr lvl="0" algn="just">
                  <a:buClr>
                    <a:srgbClr val="FAFD00"/>
                  </a:buClr>
                </a:pPr>
                <a:endParaRPr lang="en-US" altLang="zh-TW" sz="2000" dirty="0">
                  <a:solidFill>
                    <a:srgbClr val="FFFFFF"/>
                  </a:solidFill>
                  <a:latin typeface="Times New Roman" panose="02020603050405020304" pitchFamily="18" charset="0"/>
                  <a:cs typeface="Times New Roman" panose="02020603050405020304" pitchFamily="18" charset="0"/>
                </a:endParaRPr>
              </a:p>
              <a:p>
                <a:pPr lvl="0" algn="just">
                  <a:buClr>
                    <a:srgbClr val="FAFD00"/>
                  </a:buClr>
                </a:pPr>
                <a:endParaRPr lang="en-US" altLang="zh-TW" sz="2000" dirty="0">
                  <a:solidFill>
                    <a:srgbClr val="FFFFFF"/>
                  </a:solidFill>
                  <a:latin typeface="Times New Roman" panose="02020603050405020304" pitchFamily="18" charset="0"/>
                  <a:cs typeface="Times New Roman" panose="02020603050405020304" pitchFamily="18" charset="0"/>
                </a:endParaRPr>
              </a:p>
              <a:p>
                <a:pPr marL="0" indent="0" algn="just">
                  <a:buNone/>
                </a:pPr>
                <a:endParaRPr lang="zh-TW" altLang="en-US" sz="18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298"/>
                </a:stretch>
              </a:blipFill>
            </p:spPr>
            <p:txBody>
              <a:bodyPr/>
              <a:lstStyle/>
              <a:p>
                <a:r>
                  <a:rPr lang="zh-TW" altLang="en-US">
                    <a:noFill/>
                  </a:rPr>
                  <a:t> </a:t>
                </a:r>
              </a:p>
            </p:txBody>
          </p:sp>
        </mc:Fallback>
      </mc:AlternateContent>
      <p:sp>
        <p:nvSpPr>
          <p:cNvPr id="5" name="文字方塊 4">
            <a:extLst>
              <a:ext uri="{FF2B5EF4-FFF2-40B4-BE49-F238E27FC236}">
                <a16:creationId xmlns:a16="http://schemas.microsoft.com/office/drawing/2014/main" id="{48FC39B5-1224-4B9F-90B8-DD8DF2F2CECD}"/>
              </a:ext>
            </a:extLst>
          </p:cNvPr>
          <p:cNvSpPr txBox="1"/>
          <p:nvPr/>
        </p:nvSpPr>
        <p:spPr>
          <a:xfrm>
            <a:off x="8272926" y="1842289"/>
            <a:ext cx="442451" cy="338554"/>
          </a:xfrm>
          <a:prstGeom prst="rect">
            <a:avLst/>
          </a:prstGeom>
          <a:noFill/>
        </p:spPr>
        <p:txBody>
          <a:bodyPr wrap="square" rtlCol="0">
            <a:spAutoFit/>
          </a:bodyPr>
          <a:lstStyle/>
          <a:p>
            <a:r>
              <a:rPr lang="en-US" altLang="zh-TW" sz="1600" dirty="0"/>
              <a:t>(9)</a:t>
            </a:r>
            <a:endParaRPr lang="zh-TW" altLang="en-US" sz="1600" dirty="0"/>
          </a:p>
        </p:txBody>
      </p:sp>
      <p:sp>
        <p:nvSpPr>
          <p:cNvPr id="6" name="投影片編號版面配置區 5">
            <a:extLst>
              <a:ext uri="{FF2B5EF4-FFF2-40B4-BE49-F238E27FC236}">
                <a16:creationId xmlns:a16="http://schemas.microsoft.com/office/drawing/2014/main" id="{2064F6E5-7633-4157-9423-8CC2FC6515DC}"/>
              </a:ext>
            </a:extLst>
          </p:cNvPr>
          <p:cNvSpPr>
            <a:spLocks noGrp="1"/>
          </p:cNvSpPr>
          <p:nvPr>
            <p:ph type="sldNum" sz="quarter" idx="12"/>
          </p:nvPr>
        </p:nvSpPr>
        <p:spPr/>
        <p:txBody>
          <a:bodyPr/>
          <a:lstStyle/>
          <a:p>
            <a:pPr>
              <a:defRPr/>
            </a:pPr>
            <a:fld id="{9A44A0BB-55BA-4661-B7B8-15A99966D2EB}" type="slidenum">
              <a:rPr lang="zh-TW" altLang="en-US" smtClean="0"/>
              <a:pPr>
                <a:defRPr/>
              </a:pPr>
              <a:t>26</a:t>
            </a:fld>
            <a:endParaRPr lang="en-US" altLang="zh-TW" dirty="0"/>
          </a:p>
        </p:txBody>
      </p:sp>
      <p:sp>
        <p:nvSpPr>
          <p:cNvPr id="7" name="文字方塊 6">
            <a:extLst>
              <a:ext uri="{FF2B5EF4-FFF2-40B4-BE49-F238E27FC236}">
                <a16:creationId xmlns:a16="http://schemas.microsoft.com/office/drawing/2014/main" id="{273F7137-5E12-477A-8E24-EF18FCF539AC}"/>
              </a:ext>
            </a:extLst>
          </p:cNvPr>
          <p:cNvSpPr txBox="1"/>
          <p:nvPr/>
        </p:nvSpPr>
        <p:spPr>
          <a:xfrm>
            <a:off x="8196416" y="5265175"/>
            <a:ext cx="523568" cy="369332"/>
          </a:xfrm>
          <a:prstGeom prst="rect">
            <a:avLst/>
          </a:prstGeom>
          <a:noFill/>
        </p:spPr>
        <p:txBody>
          <a:bodyPr wrap="square" rtlCol="0">
            <a:spAutoFit/>
          </a:bodyPr>
          <a:lstStyle/>
          <a:p>
            <a:r>
              <a:rPr lang="en-US" altLang="zh-TW" dirty="0"/>
              <a:t>(10)</a:t>
            </a:r>
            <a:endParaRPr lang="zh-TW" altLang="en-US" dirty="0"/>
          </a:p>
        </p:txBody>
      </p:sp>
    </p:spTree>
    <p:extLst>
      <p:ext uri="{BB962C8B-B14F-4D97-AF65-F5344CB8AC3E}">
        <p14:creationId xmlns:p14="http://schemas.microsoft.com/office/powerpoint/2010/main" val="18430458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Bi-directional optical flow (cont.)</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Assuming the motion is consistent in the local surrounding area, we minimize </a:t>
                </a:r>
                <a:r>
                  <a:rPr lang="zh-TW" altLang="en-US" sz="2000" dirty="0">
                    <a:latin typeface="Times New Roman" panose="02020603050405020304" pitchFamily="18" charset="0"/>
                    <a:cs typeface="Times New Roman" panose="02020603050405020304" pitchFamily="18" charset="0"/>
                  </a:rPr>
                  <a:t>𝛥 </a:t>
                </a:r>
                <a:r>
                  <a:rPr lang="en-US" altLang="zh-TW" sz="2000" dirty="0">
                    <a:latin typeface="Times New Roman" panose="02020603050405020304" pitchFamily="18" charset="0"/>
                    <a:cs typeface="Times New Roman" panose="02020603050405020304" pitchFamily="18" charset="0"/>
                  </a:rPr>
                  <a:t>inside the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(2</m:t>
                    </m:r>
                    <m:r>
                      <a:rPr lang="en-US" altLang="zh-TW" sz="2000" i="1" dirty="0" smtClean="0">
                        <a:latin typeface="Cambria Math" panose="02040503050406030204" pitchFamily="18" charset="0"/>
                        <a:cs typeface="Times New Roman" panose="02020603050405020304" pitchFamily="18" charset="0"/>
                      </a:rPr>
                      <m:t>𝑀</m:t>
                    </m:r>
                    <m:r>
                      <a:rPr lang="en-US" altLang="zh-TW" sz="2000" i="1" dirty="0" smtClean="0">
                        <a:latin typeface="Cambria Math" panose="02040503050406030204" pitchFamily="18" charset="0"/>
                        <a:cs typeface="Times New Roman" panose="02020603050405020304" pitchFamily="18" charset="0"/>
                      </a:rPr>
                      <m:t>+1)×(2</m:t>
                    </m:r>
                    <m:r>
                      <a:rPr lang="en-US" altLang="zh-TW" sz="2000" i="1" dirty="0">
                        <a:latin typeface="Cambria Math" panose="02040503050406030204" pitchFamily="18" charset="0"/>
                        <a:cs typeface="Times New Roman" panose="02020603050405020304" pitchFamily="18" charset="0"/>
                      </a:rPr>
                      <m:t>𝑀</m:t>
                    </m:r>
                    <m:r>
                      <a:rPr lang="en-US" altLang="zh-TW" sz="2000" i="1" dirty="0" smtClean="0">
                        <a:latin typeface="Cambria Math" panose="02040503050406030204" pitchFamily="18" charset="0"/>
                        <a:cs typeface="Times New Roman" panose="02020603050405020304" pitchFamily="18" charset="0"/>
                      </a:rPr>
                      <m:t>+</m:t>
                    </m:r>
                    <m:r>
                      <a:rPr lang="en-US" altLang="zh-TW" sz="2000" i="1" dirty="0">
                        <a:latin typeface="Cambria Math" panose="02040503050406030204" pitchFamily="18" charset="0"/>
                        <a:cs typeface="Times New Roman" panose="02020603050405020304" pitchFamily="18" charset="0"/>
                      </a:rPr>
                      <m:t>1) </m:t>
                    </m:r>
                  </m:oMath>
                </a14:m>
                <a:r>
                  <a:rPr lang="en-US" altLang="zh-TW" sz="2000" dirty="0">
                    <a:latin typeface="Times New Roman" panose="02020603050405020304" pitchFamily="18" charset="0"/>
                    <a:cs typeface="Times New Roman" panose="02020603050405020304" pitchFamily="18" charset="0"/>
                  </a:rPr>
                  <a:t>square window </a:t>
                </a:r>
                <a14:m>
                  <m:oMath xmlns:m="http://schemas.openxmlformats.org/officeDocument/2006/math">
                    <m:r>
                      <m:rPr>
                        <m:sty m:val="p"/>
                      </m:rPr>
                      <a:rPr lang="el-GR" altLang="zh-TW" sz="2000" i="1" smtClean="0">
                        <a:latin typeface="Cambria Math" panose="02040503050406030204" pitchFamily="18" charset="0"/>
                        <a:ea typeface="Cambria Math" panose="02040503050406030204" pitchFamily="18" charset="0"/>
                        <a:cs typeface="Times New Roman" panose="02020603050405020304" pitchFamily="18" charset="0"/>
                      </a:rPr>
                      <m:t>Ω</m:t>
                    </m:r>
                  </m:oMath>
                </a14:m>
                <a:r>
                  <a:rPr lang="en-US" altLang="zh-TW" sz="2000" dirty="0">
                    <a:latin typeface="Times New Roman" panose="02020603050405020304" pitchFamily="18" charset="0"/>
                    <a:cs typeface="Times New Roman" panose="02020603050405020304" pitchFamily="18" charset="0"/>
                  </a:rPr>
                  <a:t> centered on the currently predicted point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r>
                      <a:rPr lang="en-US" altLang="zh-TW" sz="2000" i="1" dirty="0" err="1">
                        <a:latin typeface="Cambria Math" panose="02040503050406030204" pitchFamily="18" charset="0"/>
                        <a:cs typeface="Times New Roman" panose="02020603050405020304" pitchFamily="18" charset="0"/>
                      </a:rPr>
                      <m:t>𝑖</m:t>
                    </m:r>
                    <m:r>
                      <a:rPr lang="en-US" altLang="zh-TW" sz="2000" i="1" dirty="0">
                        <a:latin typeface="Cambria Math" panose="02040503050406030204" pitchFamily="18" charset="0"/>
                        <a:cs typeface="Times New Roman" panose="02020603050405020304" pitchFamily="18" charset="0"/>
                      </a:rPr>
                      <m:t>,</m:t>
                    </m:r>
                    <m:r>
                      <a:rPr lang="en-US" altLang="zh-TW" sz="2000" b="0" i="1" dirty="0" smtClean="0">
                        <a:latin typeface="Cambria Math" panose="02040503050406030204" pitchFamily="18" charset="0"/>
                        <a:cs typeface="Times New Roman" panose="02020603050405020304" pitchFamily="18" charset="0"/>
                      </a:rPr>
                      <m:t> </m:t>
                    </m:r>
                    <m:r>
                      <a:rPr lang="en-US" altLang="zh-TW" sz="2000" i="1" dirty="0">
                        <a:latin typeface="Cambria Math" panose="02040503050406030204" pitchFamily="18" charset="0"/>
                        <a:cs typeface="Times New Roman" panose="02020603050405020304" pitchFamily="18" charset="0"/>
                      </a:rPr>
                      <m:t>𝑗</m:t>
                    </m:r>
                    <m:r>
                      <a:rPr lang="en-US" altLang="zh-TW" sz="2000" i="1" dirty="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where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𝑀</m:t>
                    </m:r>
                  </m:oMath>
                </a14:m>
                <a:r>
                  <a:rPr lang="en-US" altLang="zh-TW" sz="2000" dirty="0">
                    <a:latin typeface="Times New Roman" panose="02020603050405020304" pitchFamily="18" charset="0"/>
                    <a:cs typeface="Times New Roman" panose="02020603050405020304" pitchFamily="18" charset="0"/>
                  </a:rPr>
                  <a:t> is equal to 2:</a:t>
                </a:r>
              </a:p>
              <a:p>
                <a:pPr marL="0" indent="0" algn="just">
                  <a:buNone/>
                </a:pPr>
                <a14:m>
                  <m:oMathPara xmlns:m="http://schemas.openxmlformats.org/officeDocument/2006/math">
                    <m:oMathParaPr>
                      <m:jc m:val="centerGroup"/>
                    </m:oMathParaPr>
                    <m:oMath xmlns:m="http://schemas.openxmlformats.org/officeDocument/2006/math">
                      <m:r>
                        <a:rPr lang="en-US" altLang="zh-TW" sz="200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𝑥</m:t>
                          </m:r>
                        </m:sub>
                      </m:sSub>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𝑦</m:t>
                          </m:r>
                        </m:sub>
                      </m:sSub>
                      <m:r>
                        <a:rPr lang="en-US" altLang="zh-TW" sz="2000" b="0" i="1" smtClean="0">
                          <a:latin typeface="Cambria Math" panose="02040503050406030204" pitchFamily="18" charset="0"/>
                          <a:cs typeface="Times New Roman" panose="02020603050405020304" pitchFamily="18" charset="0"/>
                        </a:rPr>
                        <m:t>)=</m:t>
                      </m:r>
                      <m:func>
                        <m:funcPr>
                          <m:ctrlPr>
                            <a:rPr lang="en-US" altLang="zh-TW" sz="2000" b="0" i="1" smtClean="0">
                              <a:latin typeface="Cambria Math" panose="02040503050406030204" pitchFamily="18" charset="0"/>
                              <a:cs typeface="Times New Roman" panose="02020603050405020304" pitchFamily="18" charset="0"/>
                            </a:rPr>
                          </m:ctrlPr>
                        </m:funcPr>
                        <m:fName>
                          <m:limLow>
                            <m:limLowPr>
                              <m:ctrlPr>
                                <a:rPr lang="en-US" altLang="zh-TW" sz="2000" b="0" i="1" smtClean="0">
                                  <a:latin typeface="Cambria Math" panose="02040503050406030204" pitchFamily="18" charset="0"/>
                                  <a:cs typeface="Times New Roman" panose="02020603050405020304" pitchFamily="18" charset="0"/>
                                </a:rPr>
                              </m:ctrlPr>
                            </m:limLowPr>
                            <m:e>
                              <m:r>
                                <m:rPr>
                                  <m:sty m:val="p"/>
                                </m:rPr>
                                <a:rPr lang="en-US" altLang="zh-TW" sz="2000" b="0" i="0" smtClean="0">
                                  <a:latin typeface="Cambria Math" panose="02040503050406030204" pitchFamily="18" charset="0"/>
                                  <a:cs typeface="Times New Roman" panose="02020603050405020304" pitchFamily="18" charset="0"/>
                                </a:rPr>
                                <m:t>argm</m:t>
                              </m:r>
                              <m:r>
                                <a:rPr lang="en-US" altLang="zh-TW" sz="2000" b="0" i="1" smtClean="0">
                                  <a:latin typeface="Cambria Math" panose="02040503050406030204" pitchFamily="18" charset="0"/>
                                  <a:cs typeface="Times New Roman" panose="02020603050405020304" pitchFamily="18" charset="0"/>
                                </a:rPr>
                                <m:t>𝑖𝑛</m:t>
                              </m:r>
                            </m:e>
                            <m:lim>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𝑥</m:t>
                                  </m:r>
                                </m:sub>
                              </m:sSub>
                              <m:r>
                                <a:rPr lang="en-US" altLang="zh-TW" sz="2000" b="0" i="1" smtClean="0">
                                  <a:latin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𝑦</m:t>
                                  </m:r>
                                </m:sub>
                              </m:sSub>
                            </m:lim>
                          </m:limLow>
                        </m:fName>
                        <m:e>
                          <m:nary>
                            <m:naryPr>
                              <m:chr m:val="∑"/>
                              <m:limLoc m:val="subSup"/>
                              <m:supHide m:val="on"/>
                              <m:ctrlPr>
                                <a:rPr lang="en-US" altLang="zh-TW" sz="2000" b="0" i="1" smtClean="0">
                                  <a:latin typeface="Cambria Math" panose="02040503050406030204" pitchFamily="18" charset="0"/>
                                  <a:cs typeface="Times New Roman" panose="02020603050405020304" pitchFamily="18" charset="0"/>
                                </a:rPr>
                              </m:ctrlPr>
                            </m:naryPr>
                            <m:sub>
                              <m:d>
                                <m:dPr>
                                  <m:begChr m:val="["/>
                                  <m:endChr m:val="]"/>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𝑗</m:t>
                                  </m:r>
                                </m:e>
                              </m:d>
                              <m:r>
                                <m:rPr>
                                  <m:brk m:alnAt="9"/>
                                </m:r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m:rPr>
                                  <m:sty m:val="p"/>
                                </m:rPr>
                                <a:rPr lang="el-GR" altLang="zh-TW" sz="2000" b="0" i="1" smtClean="0">
                                  <a:latin typeface="Cambria Math" panose="02040503050406030204" pitchFamily="18" charset="0"/>
                                  <a:ea typeface="Cambria Math" panose="02040503050406030204" pitchFamily="18" charset="0"/>
                                  <a:cs typeface="Times New Roman" panose="02020603050405020304" pitchFamily="18" charset="0"/>
                                </a:rPr>
                                <m:t>Ω</m:t>
                              </m:r>
                            </m:sub>
                            <m:sup/>
                            <m:e>
                              <m:sSup>
                                <m:sSupPr>
                                  <m:ctrlPr>
                                    <a:rPr lang="en-US" altLang="zh-TW" sz="2000" b="0" i="1" smtClean="0">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ea typeface="Cambria Math" panose="02040503050406030204" pitchFamily="18" charset="0"/>
                                      <a:cs typeface="Times New Roman" panose="02020603050405020304" pitchFamily="18" charset="0"/>
                                    </a:rPr>
                                    <m:t>𝛥</m:t>
                                  </m:r>
                                </m:e>
                                <m:sup>
                                  <m:r>
                                    <a:rPr lang="en-US" altLang="zh-TW" sz="2000" b="0" i="1" smtClean="0">
                                      <a:latin typeface="Cambria Math" panose="02040503050406030204" pitchFamily="18" charset="0"/>
                                      <a:cs typeface="Times New Roman" panose="02020603050405020304" pitchFamily="18" charset="0"/>
                                    </a:rPr>
                                    <m:t>2</m:t>
                                  </m:r>
                                </m:sup>
                              </m:sSup>
                            </m:e>
                          </m:nary>
                          <m:d>
                            <m:dPr>
                              <m:begChr m:val="["/>
                              <m:endChr m:val="]"/>
                              <m:ctrlPr>
                                <a:rPr lang="en-US" altLang="zh-TW" sz="2000" b="0" i="1" smtClean="0">
                                  <a:latin typeface="Cambria Math" panose="02040503050406030204" pitchFamily="18" charset="0"/>
                                  <a:cs typeface="Times New Roman" panose="02020603050405020304" pitchFamily="18" charset="0"/>
                                </a:rPr>
                              </m:ctrlPr>
                            </m:dPr>
                            <m:e>
                              <m:sSup>
                                <m:sSupPr>
                                  <m:ctrlPr>
                                    <a:rPr lang="en-US" altLang="zh-TW" sz="200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𝑖</m:t>
                                  </m:r>
                                </m:e>
                                <m:sup>
                                  <m:r>
                                    <a:rPr lang="en-US" altLang="zh-TW" sz="2000" b="0" i="1" smtClean="0">
                                      <a:latin typeface="Cambria Math" panose="02040503050406030204" pitchFamily="18" charset="0"/>
                                      <a:cs typeface="Times New Roman" panose="02020603050405020304" pitchFamily="18" charset="0"/>
                                    </a:rPr>
                                    <m:t>′</m:t>
                                  </m:r>
                                </m:sup>
                              </m:sSup>
                              <m:r>
                                <a:rPr lang="en-US" altLang="zh-TW" sz="2000" b="0" i="1" smtClean="0">
                                  <a:latin typeface="Cambria Math" panose="02040503050406030204" pitchFamily="18" charset="0"/>
                                  <a:cs typeface="Times New Roman" panose="02020603050405020304" pitchFamily="18" charset="0"/>
                                </a:rPr>
                                <m:t>,</m:t>
                              </m:r>
                              <m:sSup>
                                <m:sSupPr>
                                  <m:ctrlPr>
                                    <a:rPr lang="en-US" altLang="zh-TW" sz="200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𝑗</m:t>
                                  </m:r>
                                </m:e>
                                <m:sup>
                                  <m:r>
                                    <a:rPr lang="en-US" altLang="zh-TW" sz="2000" b="0" i="1" smtClean="0">
                                      <a:latin typeface="Cambria Math" panose="02040503050406030204" pitchFamily="18" charset="0"/>
                                      <a:cs typeface="Times New Roman" panose="02020603050405020304" pitchFamily="18" charset="0"/>
                                    </a:rPr>
                                    <m:t>′</m:t>
                                  </m:r>
                                </m:sup>
                              </m:sSup>
                            </m:e>
                          </m:d>
                        </m:e>
                      </m:func>
                      <m:r>
                        <a:rPr lang="en-US" altLang="zh-TW" sz="2000" b="0" i="1" smtClean="0">
                          <a:latin typeface="Cambria Math" panose="02040503050406030204" pitchFamily="18" charset="0"/>
                          <a:cs typeface="Times New Roman" panose="02020603050405020304" pitchFamily="18" charset="0"/>
                        </a:rPr>
                        <m:t>.</m:t>
                      </m:r>
                    </m:oMath>
                  </m:oMathPara>
                </a14:m>
                <a:endParaRPr lang="en-US" altLang="zh-TW" sz="2000" dirty="0">
                  <a:latin typeface="Times New Roman" panose="02020603050405020304" pitchFamily="18" charset="0"/>
                  <a:cs typeface="Times New Roman" panose="02020603050405020304" pitchFamily="18" charset="0"/>
                </a:endParaRPr>
              </a:p>
              <a:p>
                <a:pPr marL="0" indent="0" algn="just">
                  <a:buNone/>
                </a:pPr>
                <a:endParaRPr lang="en-US" altLang="zh-TW" sz="2000" dirty="0">
                  <a:latin typeface="Times New Roman" panose="02020603050405020304" pitchFamily="18" charset="0"/>
                  <a:cs typeface="Times New Roman" panose="02020603050405020304" pitchFamily="18" charset="0"/>
                </a:endParaRPr>
              </a:p>
              <a:p>
                <a:pPr marL="0" indent="0" algn="just">
                  <a:buNone/>
                </a:pPr>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矩形 4">
            <a:extLst>
              <a:ext uri="{FF2B5EF4-FFF2-40B4-BE49-F238E27FC236}">
                <a16:creationId xmlns:a16="http://schemas.microsoft.com/office/drawing/2014/main" id="{1662C0F6-317F-455B-97F8-AAE56F7F77CD}"/>
              </a:ext>
            </a:extLst>
          </p:cNvPr>
          <p:cNvSpPr/>
          <p:nvPr/>
        </p:nvSpPr>
        <p:spPr>
          <a:xfrm>
            <a:off x="8154582" y="2403677"/>
            <a:ext cx="560795" cy="369332"/>
          </a:xfrm>
          <a:prstGeom prst="rect">
            <a:avLst/>
          </a:prstGeom>
        </p:spPr>
        <p:txBody>
          <a:bodyPr wrap="none">
            <a:spAutoFit/>
          </a:bodyPr>
          <a:lstStyle/>
          <a:p>
            <a:r>
              <a:rPr lang="en-US" altLang="zh-TW" dirty="0"/>
              <a:t>(11)</a:t>
            </a:r>
            <a:endParaRPr lang="zh-TW" altLang="en-US" dirty="0"/>
          </a:p>
        </p:txBody>
      </p:sp>
      <p:sp>
        <p:nvSpPr>
          <p:cNvPr id="6" name="投影片編號版面配置區 5">
            <a:extLst>
              <a:ext uri="{FF2B5EF4-FFF2-40B4-BE49-F238E27FC236}">
                <a16:creationId xmlns:a16="http://schemas.microsoft.com/office/drawing/2014/main" id="{96DE7208-570A-462A-80D4-5E8E8F9AC98C}"/>
              </a:ext>
            </a:extLst>
          </p:cNvPr>
          <p:cNvSpPr>
            <a:spLocks noGrp="1"/>
          </p:cNvSpPr>
          <p:nvPr>
            <p:ph type="sldNum" sz="quarter" idx="12"/>
          </p:nvPr>
        </p:nvSpPr>
        <p:spPr/>
        <p:txBody>
          <a:bodyPr/>
          <a:lstStyle/>
          <a:p>
            <a:pPr>
              <a:defRPr/>
            </a:pPr>
            <a:fld id="{9A44A0BB-55BA-4661-B7B8-15A99966D2EB}" type="slidenum">
              <a:rPr lang="zh-TW" altLang="en-US" smtClean="0"/>
              <a:pPr>
                <a:defRPr/>
              </a:pPr>
              <a:t>27</a:t>
            </a:fld>
            <a:endParaRPr lang="en-US" altLang="zh-TW" dirty="0"/>
          </a:p>
        </p:txBody>
      </p:sp>
      <p:pic>
        <p:nvPicPr>
          <p:cNvPr id="7" name="圖片 6">
            <a:extLst>
              <a:ext uri="{FF2B5EF4-FFF2-40B4-BE49-F238E27FC236}">
                <a16:creationId xmlns:a16="http://schemas.microsoft.com/office/drawing/2014/main" id="{582F0542-2C9E-4540-9F8A-C0C32CE989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3550" y="3434228"/>
            <a:ext cx="5676900" cy="2305050"/>
          </a:xfrm>
          <a:prstGeom prst="rect">
            <a:avLst/>
          </a:prstGeom>
        </p:spPr>
      </p:pic>
    </p:spTree>
    <p:extLst>
      <p:ext uri="{BB962C8B-B14F-4D97-AF65-F5344CB8AC3E}">
        <p14:creationId xmlns:p14="http://schemas.microsoft.com/office/powerpoint/2010/main" val="25389516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Bi-directional optical flow (cont.)</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That is,</a:t>
                </a:r>
              </a:p>
              <a:p>
                <a:pPr marL="900000" indent="0" algn="just">
                  <a:buNone/>
                </a:pPr>
                <a14:m>
                  <m:oMathPara xmlns:m="http://schemas.openxmlformats.org/officeDocument/2006/math">
                    <m:oMathParaPr>
                      <m:jc m:val="left"/>
                    </m:oMathParaPr>
                    <m:oMath xmlns:m="http://schemas.openxmlformats.org/officeDocument/2006/math">
                      <m:sSub>
                        <m:sSubPr>
                          <m:ctrlPr>
                            <a:rPr lang="en-US" altLang="zh-TW" sz="200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𝑥</m:t>
                          </m:r>
                        </m:sub>
                      </m:sSub>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𝑟</m:t>
                          </m:r>
                        </m:e>
                      </m:d>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&gt;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𝑚</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m:rPr>
                          <m:sty m:val="p"/>
                        </m:rP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clip</m:t>
                      </m:r>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3</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𝑡h𝐵𝐼𝑂</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𝑡h𝐵</m:t>
                      </m:r>
                      <m:r>
                        <m:rPr>
                          <m:sty m:val="p"/>
                        </m:rPr>
                        <a:rPr lang="en-US" altLang="zh-TW" sz="2000" i="1">
                          <a:latin typeface="Cambria Math" panose="02040503050406030204" pitchFamily="18" charset="0"/>
                          <a:ea typeface="Cambria Math" panose="02040503050406030204" pitchFamily="18" charset="0"/>
                          <a:cs typeface="Times New Roman" panose="02020603050405020304" pitchFamily="18" charset="0"/>
                        </a:rPr>
                        <m:t>I</m:t>
                      </m:r>
                      <m:r>
                        <m:rPr>
                          <m:sty m:val="p"/>
                        </m:r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t>O</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fPr>
                        <m:num>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5</m:t>
                              </m:r>
                            </m:sub>
                          </m:sSub>
                        </m:num>
                        <m:den>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𝑟</m:t>
                          </m:r>
                        </m:den>
                      </m:f>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oMath>
                  </m:oMathPara>
                </a14:m>
                <a:endParaRPr lang="en-US" altLang="zh-TW" sz="2000" dirty="0">
                  <a:latin typeface="Times New Roman" panose="02020603050405020304" pitchFamily="18" charset="0"/>
                  <a:cs typeface="Times New Roman" panose="02020603050405020304" pitchFamily="18" charset="0"/>
                </a:endParaRPr>
              </a:p>
              <a:p>
                <a:pPr marL="900000" indent="0" algn="just">
                  <a:buNone/>
                </a:pPr>
                <a14:m>
                  <m:oMathPara xmlns:m="http://schemas.openxmlformats.org/officeDocument/2006/math">
                    <m:oMathParaPr>
                      <m:jc m:val="left"/>
                    </m:oMathParaPr>
                    <m:oMath xmlns:m="http://schemas.openxmlformats.org/officeDocument/2006/math">
                      <m:sSub>
                        <m:sSubPr>
                          <m:ctrlPr>
                            <a:rPr lang="en-US" altLang="zh-TW" sz="200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𝑦</m:t>
                          </m:r>
                        </m:sub>
                      </m:sSub>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cs typeface="Times New Roman" panose="02020603050405020304" pitchFamily="18" charset="0"/>
                                </a:rPr>
                                <m:t>5</m:t>
                              </m:r>
                            </m:sub>
                          </m:sSub>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𝑟</m:t>
                          </m:r>
                        </m:e>
                      </m:d>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&gt;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𝑚</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m:rPr>
                          <m:sty m:val="p"/>
                        </m:rP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clip</m:t>
                      </m:r>
                      <m: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3</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𝑡h𝐵𝐼𝑂</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𝑡h𝐵</m:t>
                      </m:r>
                      <m:r>
                        <m:rPr>
                          <m:sty m:val="p"/>
                        </m:rPr>
                        <a:rPr lang="en-US" altLang="zh-TW" sz="2000" i="1">
                          <a:latin typeface="Cambria Math" panose="02040503050406030204" pitchFamily="18" charset="0"/>
                          <a:ea typeface="Cambria Math" panose="02040503050406030204" pitchFamily="18" charset="0"/>
                          <a:cs typeface="Times New Roman" panose="02020603050405020304" pitchFamily="18" charset="0"/>
                        </a:rPr>
                        <m:t>I</m:t>
                      </m:r>
                      <m:r>
                        <m:rPr>
                          <m:sty m:val="p"/>
                        </m:rP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t>O</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f>
                        <m:f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fPr>
                        <m:num>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6</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𝑣</m:t>
                              </m:r>
                            </m:e>
                            <m:sub>
                              <m:r>
                                <a:rPr lang="en-US" altLang="zh-TW" sz="2000" b="0" i="1" smtClean="0">
                                  <a:latin typeface="Cambria Math" panose="02040503050406030204" pitchFamily="18" charset="0"/>
                                  <a:cs typeface="Times New Roman" panose="02020603050405020304" pitchFamily="18" charset="0"/>
                                </a:rPr>
                                <m:t>𝑥</m:t>
                              </m:r>
                            </m:sub>
                          </m:sSub>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num>
                        <m:den>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𝑠</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5</m:t>
                              </m:r>
                            </m:sub>
                          </m:s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𝑟</m:t>
                          </m:r>
                        </m:den>
                      </m:f>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):0,</m:t>
                      </m:r>
                    </m:oMath>
                  </m:oMathPara>
                </a14:m>
                <a:endParaRPr lang="en-US" altLang="zh-TW" sz="2000" dirty="0">
                  <a:latin typeface="Times New Roman" panose="02020603050405020304" pitchFamily="18" charset="0"/>
                  <a:cs typeface="Times New Roman" panose="02020603050405020304" pitchFamily="18" charset="0"/>
                </a:endParaRPr>
              </a:p>
              <a:p>
                <a:pPr marL="284400" indent="0" algn="just">
                  <a:buNone/>
                </a:pPr>
                <a:r>
                  <a:rPr lang="en-US" altLang="zh-TW" sz="2000"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zh-TW" altLang="en-US" sz="2000" i="1" dirty="0" smtClean="0">
                            <a:latin typeface="Cambria Math" panose="02040503050406030204" pitchFamily="18" charset="0"/>
                          </a:rPr>
                        </m:ctrlPr>
                      </m:sSubPr>
                      <m:e>
                        <m:r>
                          <a:rPr lang="zh-TW" altLang="en-US" sz="2000" i="1" dirty="0">
                            <a:latin typeface="Cambria Math" panose="02040503050406030204" pitchFamily="18" charset="0"/>
                          </a:rPr>
                          <m:t>𝑠</m:t>
                        </m:r>
                      </m:e>
                      <m:sub>
                        <m:r>
                          <a:rPr lang="zh-TW" altLang="en-US" sz="2000" i="0" dirty="0">
                            <a:latin typeface="Cambria Math" panose="02040503050406030204" pitchFamily="18" charset="0"/>
                          </a:rPr>
                          <m:t>1</m:t>
                        </m:r>
                      </m:sub>
                    </m:sSub>
                    <m:r>
                      <a:rPr lang="zh-TW" altLang="en-US" sz="2000" i="0" dirty="0">
                        <a:latin typeface="Cambria Math" panose="02040503050406030204" pitchFamily="18" charset="0"/>
                      </a:rPr>
                      <m:t>=</m:t>
                    </m:r>
                    <m:nary>
                      <m:naryPr>
                        <m:chr m:val="∑"/>
                        <m:limLoc m:val="undOvr"/>
                        <m:grow m:val="on"/>
                        <m:supHide m:val="on"/>
                        <m:ctrlPr>
                          <a:rPr lang="zh-TW" altLang="en-US" sz="2000" i="1" dirty="0" smtClean="0">
                            <a:latin typeface="Cambria Math" panose="02040503050406030204" pitchFamily="18" charset="0"/>
                          </a:rPr>
                        </m:ctrlPr>
                      </m:naryPr>
                      <m:sub>
                        <m:d>
                          <m:dPr>
                            <m:begChr m:val="["/>
                            <m:endChr m:val="]"/>
                            <m:ctrlPr>
                              <a:rPr lang="zh-TW" altLang="en-US" sz="2000" i="1" dirty="0">
                                <a:latin typeface="Cambria Math" panose="02040503050406030204" pitchFamily="18" charset="0"/>
                              </a:rPr>
                            </m:ctrlPr>
                          </m:dPr>
                          <m:e>
                            <m:r>
                              <a:rPr lang="en-US" altLang="zh-TW" sz="2000" b="0" i="1" dirty="0" smtClean="0">
                                <a:latin typeface="Cambria Math" panose="02040503050406030204" pitchFamily="18" charset="0"/>
                              </a:rPr>
                              <m:t>𝑖</m:t>
                            </m:r>
                            <m:r>
                              <a:rPr lang="en-US" altLang="zh-TW" sz="2000" b="0" i="1" dirty="0" smtClean="0">
                                <a:latin typeface="Cambria Math" panose="02040503050406030204" pitchFamily="18" charset="0"/>
                              </a:rPr>
                              <m:t>,</m:t>
                            </m:r>
                            <m:r>
                              <a:rPr lang="en-US" altLang="zh-TW" sz="2000" b="0" i="1" dirty="0" smtClean="0">
                                <a:latin typeface="Cambria Math" panose="02040503050406030204" pitchFamily="18" charset="0"/>
                              </a:rPr>
                              <m:t>𝑗</m:t>
                            </m:r>
                          </m:e>
                        </m:d>
                        <m:r>
                          <a:rPr lang="zh-TW" altLang="en-US" sz="2000" i="1" dirty="0" smtClean="0">
                            <a:latin typeface="Cambria Math" panose="02040503050406030204" pitchFamily="18" charset="0"/>
                          </a:rPr>
                          <m:t>∈</m:t>
                        </m:r>
                        <m:r>
                          <m:rPr>
                            <m:sty m:val="p"/>
                          </m:rPr>
                          <a:rPr lang="zh-TW" altLang="en-US" sz="2000" i="0" dirty="0" smtClean="0">
                            <a:latin typeface="Cambria Math" panose="02040503050406030204" pitchFamily="18" charset="0"/>
                          </a:rPr>
                          <m:t>Ω</m:t>
                        </m:r>
                      </m:sub>
                      <m:sup/>
                      <m:e>
                        <m:sSup>
                          <m:sSupPr>
                            <m:ctrlPr>
                              <a:rPr lang="en-US" altLang="zh-TW" sz="2000" i="1" dirty="0" smtClean="0">
                                <a:latin typeface="Cambria Math" panose="02040503050406030204" pitchFamily="18" charset="0"/>
                              </a:rPr>
                            </m:ctrlPr>
                          </m:sSupPr>
                          <m:e>
                            <m:r>
                              <a:rPr lang="en-US" altLang="zh-TW" sz="2000" b="0" i="1" smtClean="0">
                                <a:latin typeface="Cambria Math" panose="02040503050406030204" pitchFamily="18" charset="0"/>
                                <a:cs typeface="Times New Roman" panose="02020603050405020304" pitchFamily="18" charset="0"/>
                              </a:rPr>
                              <m:t>(</m:t>
                            </m:r>
                            <m:f>
                              <m:fPr>
                                <m:ctrlPr>
                                  <a:rPr lang="en-US" altLang="zh-TW" sz="2000" b="0" i="1" smtClean="0">
                                    <a:latin typeface="Cambria Math" panose="02040503050406030204" pitchFamily="18" charset="0"/>
                                    <a:cs typeface="Times New Roman" panose="02020603050405020304" pitchFamily="18" charset="0"/>
                                  </a:rPr>
                                </m:ctrlPr>
                              </m:fPr>
                              <m:num>
                                <m:sSub>
                                  <m:sSubPr>
                                    <m:ctrlPr>
                                      <a:rPr lang="en-US" altLang="zh-TW" sz="2000" b="0" i="1" smtClean="0">
                                        <a:latin typeface="Cambria Math" panose="02040503050406030204" pitchFamily="18" charset="0"/>
                                        <a:cs typeface="Times New Roman" panose="02020603050405020304" pitchFamily="18" charset="0"/>
                                      </a:rPr>
                                    </m:ctrlPr>
                                  </m:sSubPr>
                                  <m:e>
                                    <m:r>
                                      <a:rPr lang="zh-TW" altLang="en-US" sz="2000" b="0" i="1" smtClean="0">
                                        <a:latin typeface="Cambria Math" panose="02040503050406030204" pitchFamily="18" charset="0"/>
                                        <a:cs typeface="Times New Roman" panose="02020603050405020304" pitchFamily="18" charset="0"/>
                                      </a:rPr>
                                      <m:t>𝜏</m:t>
                                    </m:r>
                                  </m:e>
                                  <m:sub>
                                    <m:r>
                                      <a:rPr lang="en-US" altLang="zh-TW" sz="2000" b="0" i="1" smtClean="0">
                                        <a:latin typeface="Cambria Math" panose="02040503050406030204" pitchFamily="18" charset="0"/>
                                        <a:cs typeface="Times New Roman" panose="02020603050405020304" pitchFamily="18" charset="0"/>
                                      </a:rPr>
                                      <m:t>1</m:t>
                                    </m:r>
                                  </m:sub>
                                </m:sSub>
                                <m:sSup>
                                  <m:sSupPr>
                                    <m:ctrlPr>
                                      <a:rPr lang="en-US" altLang="zh-TW" sz="2000" b="0" i="1" smtClean="0">
                                        <a:latin typeface="Cambria Math" panose="02040503050406030204" pitchFamily="18" charset="0"/>
                                        <a:cs typeface="Times New Roman" panose="02020603050405020304" pitchFamily="18" charset="0"/>
                                      </a:rPr>
                                    </m:ctrlPr>
                                  </m:sSupPr>
                                  <m:e>
                                    <m:r>
                                      <a:rPr lang="zh-TW" altLang="en-US" sz="2000" b="0" i="1" smtClean="0">
                                        <a:latin typeface="Cambria Math" panose="02040503050406030204" pitchFamily="18" charset="0"/>
                                        <a:cs typeface="Times New Roman" panose="02020603050405020304" pitchFamily="18" charset="0"/>
                                      </a:rPr>
                                      <m:t>𝜕</m:t>
                                    </m:r>
                                  </m:e>
                                  <m:sup>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1</m:t>
                                        </m:r>
                                      </m:e>
                                    </m:d>
                                  </m:sup>
                                </m:sSup>
                              </m:num>
                              <m:den>
                                <m:r>
                                  <a:rPr lang="zh-TW" altLang="en-US" sz="2000" i="1">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𝑥</m:t>
                                </m:r>
                              </m:den>
                            </m:f>
                            <m:r>
                              <a:rPr lang="en-US" altLang="zh-TW" sz="2000" b="0" i="1" smtClean="0">
                                <a:latin typeface="Cambria Math" panose="02040503050406030204" pitchFamily="18" charset="0"/>
                                <a:cs typeface="Times New Roman" panose="02020603050405020304" pitchFamily="18" charset="0"/>
                              </a:rPr>
                              <m:t>+</m:t>
                            </m:r>
                            <m:f>
                              <m:fPr>
                                <m:ctrlPr>
                                  <a:rPr lang="en-US" altLang="zh-TW" sz="2000" b="0" i="1" smtClean="0">
                                    <a:latin typeface="Cambria Math" panose="02040503050406030204" pitchFamily="18" charset="0"/>
                                    <a:cs typeface="Times New Roman" panose="02020603050405020304" pitchFamily="18" charset="0"/>
                                  </a:rPr>
                                </m:ctrlPr>
                              </m:fPr>
                              <m:num>
                                <m:sSub>
                                  <m:sSubPr>
                                    <m:ctrlPr>
                                      <a:rPr lang="en-US" altLang="zh-TW" sz="2000" b="0" i="1" smtClean="0">
                                        <a:latin typeface="Cambria Math" panose="02040503050406030204" pitchFamily="18" charset="0"/>
                                        <a:cs typeface="Times New Roman" panose="02020603050405020304" pitchFamily="18" charset="0"/>
                                      </a:rPr>
                                    </m:ctrlPr>
                                  </m:sSubPr>
                                  <m:e>
                                    <m:r>
                                      <a:rPr lang="zh-TW" altLang="en-US" sz="2000" b="0" i="1" smtClean="0">
                                        <a:latin typeface="Cambria Math" panose="02040503050406030204" pitchFamily="18" charset="0"/>
                                        <a:cs typeface="Times New Roman" panose="02020603050405020304" pitchFamily="18" charset="0"/>
                                      </a:rPr>
                                      <m:t>𝜏</m:t>
                                    </m:r>
                                  </m:e>
                                  <m:sub>
                                    <m:r>
                                      <a:rPr lang="en-US" altLang="zh-TW" sz="2000" b="0" i="1" smtClean="0">
                                        <a:latin typeface="Cambria Math" panose="02040503050406030204" pitchFamily="18" charset="0"/>
                                        <a:cs typeface="Times New Roman" panose="02020603050405020304" pitchFamily="18" charset="0"/>
                                      </a:rPr>
                                      <m:t>0</m:t>
                                    </m:r>
                                  </m:sub>
                                </m:sSub>
                                <m:sSup>
                                  <m:sSupPr>
                                    <m:ctrlPr>
                                      <a:rPr lang="en-US" altLang="zh-TW" sz="2000" b="0" i="1" smtClean="0">
                                        <a:latin typeface="Cambria Math" panose="02040503050406030204" pitchFamily="18" charset="0"/>
                                        <a:cs typeface="Times New Roman" panose="02020603050405020304" pitchFamily="18" charset="0"/>
                                      </a:rPr>
                                    </m:ctrlPr>
                                  </m:sSupPr>
                                  <m:e>
                                    <m:r>
                                      <a:rPr lang="zh-TW" altLang="en-US" sz="2000" b="0" i="1" smtClean="0">
                                        <a:latin typeface="Cambria Math" panose="02040503050406030204" pitchFamily="18" charset="0"/>
                                        <a:cs typeface="Times New Roman" panose="02020603050405020304" pitchFamily="18" charset="0"/>
                                      </a:rPr>
                                      <m:t>𝜕</m:t>
                                    </m:r>
                                  </m:e>
                                  <m:sup>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0</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𝑥</m:t>
                                </m:r>
                              </m:den>
                            </m:f>
                            <m:r>
                              <a:rPr lang="en-US" altLang="zh-TW" sz="2000" b="0" i="1" smtClean="0">
                                <a:latin typeface="Cambria Math" panose="02040503050406030204" pitchFamily="18" charset="0"/>
                                <a:cs typeface="Times New Roman" panose="02020603050405020304" pitchFamily="18" charset="0"/>
                              </a:rPr>
                              <m:t>)</m:t>
                            </m:r>
                          </m:e>
                          <m:sup>
                            <m:r>
                              <a:rPr lang="en-US" altLang="zh-TW" sz="2000" b="0" i="1" dirty="0" smtClean="0">
                                <a:latin typeface="Cambria Math" panose="02040503050406030204" pitchFamily="18" charset="0"/>
                              </a:rPr>
                              <m:t>2</m:t>
                            </m:r>
                          </m:sup>
                        </m:sSup>
                      </m:e>
                    </m:nary>
                    <m:r>
                      <a:rPr lang="en-US" altLang="zh-TW" sz="2000" b="0" i="1" dirty="0" smtClean="0">
                        <a:latin typeface="Cambria Math" panose="02040503050406030204" pitchFamily="18" charset="0"/>
                      </a:rPr>
                      <m:t>,</m:t>
                    </m:r>
                  </m:oMath>
                </a14:m>
                <a:endParaRPr lang="en-US" altLang="zh-TW" sz="2000" b="0" dirty="0">
                  <a:latin typeface="Times New Roman" panose="02020603050405020304" pitchFamily="18" charset="0"/>
                </a:endParaRPr>
              </a:p>
              <a:p>
                <a:pPr marL="284400" indent="0" algn="just">
                  <a:buNone/>
                </a:pPr>
                <a14:m>
                  <m:oMath xmlns:m="http://schemas.openxmlformats.org/officeDocument/2006/math">
                    <m:sSub>
                      <m:sSubPr>
                        <m:ctrlPr>
                          <a:rPr lang="zh-TW" altLang="en-US" sz="2000" i="1" dirty="0" smtClean="0">
                            <a:latin typeface="Cambria Math" panose="02040503050406030204" pitchFamily="18" charset="0"/>
                          </a:rPr>
                        </m:ctrlPr>
                      </m:sSubPr>
                      <m:e>
                        <m:r>
                          <a:rPr lang="zh-TW" altLang="en-US" sz="2000" i="1" dirty="0">
                            <a:latin typeface="Cambria Math" panose="02040503050406030204" pitchFamily="18" charset="0"/>
                          </a:rPr>
                          <m:t>𝑠</m:t>
                        </m:r>
                      </m:e>
                      <m:sub>
                        <m:r>
                          <a:rPr lang="en-US" altLang="zh-TW" sz="2000" b="0" i="0" dirty="0" smtClean="0">
                            <a:latin typeface="Cambria Math" panose="02040503050406030204" pitchFamily="18" charset="0"/>
                          </a:rPr>
                          <m:t>2</m:t>
                        </m:r>
                      </m:sub>
                    </m:sSub>
                    <m:r>
                      <a:rPr lang="en-US" altLang="zh-TW" sz="2000" b="0" i="1" dirty="0" smtClean="0">
                        <a:latin typeface="Cambria Math" panose="02040503050406030204" pitchFamily="18" charset="0"/>
                      </a:rPr>
                      <m:t>=</m:t>
                    </m:r>
                  </m:oMath>
                </a14:m>
                <a:r>
                  <a:rPr lang="zh-TW" altLang="en-US" sz="2000" dirty="0"/>
                  <a:t> </a:t>
                </a:r>
                <a14:m>
                  <m:oMath xmlns:m="http://schemas.openxmlformats.org/officeDocument/2006/math">
                    <m:nary>
                      <m:naryPr>
                        <m:chr m:val="∑"/>
                        <m:limLoc m:val="undOvr"/>
                        <m:grow m:val="on"/>
                        <m:supHide m:val="on"/>
                        <m:ctrlPr>
                          <a:rPr lang="zh-TW" altLang="en-US" sz="2000" i="1" dirty="0" smtClean="0">
                            <a:latin typeface="Cambria Math" panose="02040503050406030204" pitchFamily="18" charset="0"/>
                          </a:rPr>
                        </m:ctrlPr>
                      </m:naryPr>
                      <m:sub>
                        <m:d>
                          <m:dPr>
                            <m:begChr m:val="["/>
                            <m:endChr m:val="]"/>
                            <m:ctrlPr>
                              <a:rPr lang="zh-TW" altLang="en-US" sz="2000" i="1" dirty="0">
                                <a:latin typeface="Cambria Math" panose="02040503050406030204" pitchFamily="18" charset="0"/>
                              </a:rPr>
                            </m:ctrlPr>
                          </m:dPr>
                          <m:e>
                            <m:r>
                              <a:rPr lang="en-US" altLang="zh-TW" sz="2000" b="0" i="1" dirty="0" smtClean="0">
                                <a:latin typeface="Cambria Math" panose="02040503050406030204" pitchFamily="18" charset="0"/>
                              </a:rPr>
                              <m:t>𝑖</m:t>
                            </m:r>
                            <m:r>
                              <a:rPr lang="en-US" altLang="zh-TW" sz="2000" b="0" i="1" dirty="0" smtClean="0">
                                <a:latin typeface="Cambria Math" panose="02040503050406030204" pitchFamily="18" charset="0"/>
                              </a:rPr>
                              <m:t>,</m:t>
                            </m:r>
                            <m:r>
                              <a:rPr lang="en-US" altLang="zh-TW" sz="2000" b="0" i="1" dirty="0" smtClean="0">
                                <a:latin typeface="Cambria Math" panose="02040503050406030204" pitchFamily="18" charset="0"/>
                              </a:rPr>
                              <m:t>𝑗</m:t>
                            </m:r>
                          </m:e>
                        </m:d>
                        <m:r>
                          <a:rPr lang="zh-TW" altLang="en-US" sz="2000" i="1" dirty="0" smtClean="0">
                            <a:latin typeface="Cambria Math" panose="02040503050406030204" pitchFamily="18" charset="0"/>
                          </a:rPr>
                          <m:t>∈</m:t>
                        </m:r>
                        <m:r>
                          <m:rPr>
                            <m:sty m:val="p"/>
                          </m:rPr>
                          <a:rPr lang="zh-TW" altLang="en-US" sz="2000" i="0" dirty="0" smtClean="0">
                            <a:latin typeface="Cambria Math" panose="02040503050406030204" pitchFamily="18" charset="0"/>
                          </a:rPr>
                          <m:t>Ω</m:t>
                        </m:r>
                      </m:sub>
                      <m:sup/>
                      <m:e>
                        <m:r>
                          <a:rPr lang="en-US" altLang="zh-TW" sz="2000" i="1">
                            <a:latin typeface="Cambria Math" panose="02040503050406030204" pitchFamily="18" charset="0"/>
                            <a:cs typeface="Times New Roman" panose="02020603050405020304" pitchFamily="18" charset="0"/>
                          </a:rPr>
                          <m:t>(</m:t>
                        </m:r>
                        <m:f>
                          <m:fPr>
                            <m:ctrlPr>
                              <a:rPr lang="en-US" altLang="zh-TW" sz="2000" i="1">
                                <a:latin typeface="Cambria Math" panose="02040503050406030204" pitchFamily="18" charset="0"/>
                                <a:cs typeface="Times New Roman" panose="02020603050405020304" pitchFamily="18" charset="0"/>
                              </a:rPr>
                            </m:ctrlPr>
                          </m:fPr>
                          <m:num>
                            <m:sSub>
                              <m:sSubPr>
                                <m:ctrlPr>
                                  <a:rPr lang="en-US" altLang="zh-TW" sz="2000" i="1">
                                    <a:latin typeface="Cambria Math" panose="02040503050406030204" pitchFamily="18" charset="0"/>
                                    <a:cs typeface="Times New Roman" panose="02020603050405020304" pitchFamily="18" charset="0"/>
                                  </a:rPr>
                                </m:ctrlPr>
                              </m:sSubPr>
                              <m:e>
                                <m:r>
                                  <a:rPr lang="zh-TW" altLang="en-US" sz="2000" i="1">
                                    <a:latin typeface="Cambria Math" panose="02040503050406030204" pitchFamily="18" charset="0"/>
                                    <a:cs typeface="Times New Roman" panose="02020603050405020304" pitchFamily="18" charset="0"/>
                                  </a:rPr>
                                  <m:t>𝜏</m:t>
                                </m:r>
                              </m:e>
                              <m:sub>
                                <m:r>
                                  <a:rPr lang="en-US" altLang="zh-TW" sz="2000" i="1">
                                    <a:latin typeface="Cambria Math" panose="02040503050406030204" pitchFamily="18" charset="0"/>
                                    <a:cs typeface="Times New Roman" panose="02020603050405020304" pitchFamily="18" charset="0"/>
                                  </a:rPr>
                                  <m:t>1</m:t>
                                </m:r>
                              </m:sub>
                            </m:sSub>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m:t>
                                </m:r>
                              </m:e>
                              <m:sup>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1</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𝑥</m:t>
                            </m:r>
                          </m:den>
                        </m:f>
                        <m:r>
                          <a:rPr lang="en-US" altLang="zh-TW" sz="2000" i="1">
                            <a:latin typeface="Cambria Math" panose="02040503050406030204" pitchFamily="18" charset="0"/>
                            <a:cs typeface="Times New Roman" panose="02020603050405020304" pitchFamily="18" charset="0"/>
                          </a:rPr>
                          <m:t>+</m:t>
                        </m:r>
                        <m:f>
                          <m:fPr>
                            <m:ctrlPr>
                              <a:rPr lang="en-US" altLang="zh-TW" sz="2000" i="1">
                                <a:latin typeface="Cambria Math" panose="02040503050406030204" pitchFamily="18" charset="0"/>
                                <a:cs typeface="Times New Roman" panose="02020603050405020304" pitchFamily="18" charset="0"/>
                              </a:rPr>
                            </m:ctrlPr>
                          </m:fPr>
                          <m:num>
                            <m:sSub>
                              <m:sSubPr>
                                <m:ctrlPr>
                                  <a:rPr lang="en-US" altLang="zh-TW" sz="2000" i="1">
                                    <a:latin typeface="Cambria Math" panose="02040503050406030204" pitchFamily="18" charset="0"/>
                                    <a:cs typeface="Times New Roman" panose="02020603050405020304" pitchFamily="18" charset="0"/>
                                  </a:rPr>
                                </m:ctrlPr>
                              </m:sSubPr>
                              <m:e>
                                <m:r>
                                  <a:rPr lang="zh-TW" altLang="en-US" sz="2000" i="1">
                                    <a:latin typeface="Cambria Math" panose="02040503050406030204" pitchFamily="18" charset="0"/>
                                    <a:cs typeface="Times New Roman" panose="02020603050405020304" pitchFamily="18" charset="0"/>
                                  </a:rPr>
                                  <m:t>𝜏</m:t>
                                </m:r>
                              </m:e>
                              <m:sub>
                                <m:r>
                                  <a:rPr lang="en-US" altLang="zh-TW" sz="2000" i="1">
                                    <a:latin typeface="Cambria Math" panose="02040503050406030204" pitchFamily="18" charset="0"/>
                                    <a:cs typeface="Times New Roman" panose="02020603050405020304" pitchFamily="18" charset="0"/>
                                  </a:rPr>
                                  <m:t>0</m:t>
                                </m:r>
                              </m:sub>
                            </m:sSub>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m:t>
                                </m:r>
                              </m:e>
                              <m:sup>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0</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𝑥</m:t>
                            </m:r>
                          </m:den>
                        </m:f>
                        <m:r>
                          <a:rPr lang="en-US" altLang="zh-TW" sz="2000" i="1">
                            <a:latin typeface="Cambria Math" panose="02040503050406030204" pitchFamily="18" charset="0"/>
                            <a:cs typeface="Times New Roman" panose="02020603050405020304" pitchFamily="18" charset="0"/>
                          </a:rPr>
                          <m:t>)(</m:t>
                        </m:r>
                        <m:f>
                          <m:fPr>
                            <m:ctrlPr>
                              <a:rPr lang="en-US" altLang="zh-TW" sz="2000" i="1">
                                <a:latin typeface="Cambria Math" panose="02040503050406030204" pitchFamily="18" charset="0"/>
                                <a:cs typeface="Times New Roman" panose="02020603050405020304" pitchFamily="18" charset="0"/>
                              </a:rPr>
                            </m:ctrlPr>
                          </m:fPr>
                          <m:num>
                            <m:sSub>
                              <m:sSubPr>
                                <m:ctrlPr>
                                  <a:rPr lang="en-US" altLang="zh-TW" sz="2000" i="1">
                                    <a:latin typeface="Cambria Math" panose="02040503050406030204" pitchFamily="18" charset="0"/>
                                    <a:cs typeface="Times New Roman" panose="02020603050405020304" pitchFamily="18" charset="0"/>
                                  </a:rPr>
                                </m:ctrlPr>
                              </m:sSubPr>
                              <m:e>
                                <m:r>
                                  <a:rPr lang="zh-TW" altLang="en-US" sz="2000" i="1">
                                    <a:latin typeface="Cambria Math" panose="02040503050406030204" pitchFamily="18" charset="0"/>
                                    <a:cs typeface="Times New Roman" panose="02020603050405020304" pitchFamily="18" charset="0"/>
                                  </a:rPr>
                                  <m:t>𝜏</m:t>
                                </m:r>
                              </m:e>
                              <m:sub>
                                <m:r>
                                  <a:rPr lang="en-US" altLang="zh-TW" sz="2000" i="1">
                                    <a:latin typeface="Cambria Math" panose="02040503050406030204" pitchFamily="18" charset="0"/>
                                    <a:cs typeface="Times New Roman" panose="02020603050405020304" pitchFamily="18" charset="0"/>
                                  </a:rPr>
                                  <m:t>1</m:t>
                                </m:r>
                              </m:sub>
                            </m:sSub>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m:t>
                                </m:r>
                              </m:e>
                              <m:sup>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1</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𝑦</m:t>
                            </m:r>
                          </m:den>
                        </m:f>
                        <m:r>
                          <a:rPr lang="en-US" altLang="zh-TW" sz="2000" i="1">
                            <a:latin typeface="Cambria Math" panose="02040503050406030204" pitchFamily="18" charset="0"/>
                            <a:cs typeface="Times New Roman" panose="02020603050405020304" pitchFamily="18" charset="0"/>
                          </a:rPr>
                          <m:t>+</m:t>
                        </m:r>
                        <m:f>
                          <m:fPr>
                            <m:ctrlPr>
                              <a:rPr lang="en-US" altLang="zh-TW" sz="2000" i="1">
                                <a:latin typeface="Cambria Math" panose="02040503050406030204" pitchFamily="18" charset="0"/>
                                <a:cs typeface="Times New Roman" panose="02020603050405020304" pitchFamily="18" charset="0"/>
                              </a:rPr>
                            </m:ctrlPr>
                          </m:fPr>
                          <m:num>
                            <m:sSub>
                              <m:sSubPr>
                                <m:ctrlPr>
                                  <a:rPr lang="en-US" altLang="zh-TW" sz="2000" i="1">
                                    <a:latin typeface="Cambria Math" panose="02040503050406030204" pitchFamily="18" charset="0"/>
                                    <a:cs typeface="Times New Roman" panose="02020603050405020304" pitchFamily="18" charset="0"/>
                                  </a:rPr>
                                </m:ctrlPr>
                              </m:sSubPr>
                              <m:e>
                                <m:r>
                                  <a:rPr lang="zh-TW" altLang="en-US" sz="2000" i="1">
                                    <a:latin typeface="Cambria Math" panose="02040503050406030204" pitchFamily="18" charset="0"/>
                                    <a:cs typeface="Times New Roman" panose="02020603050405020304" pitchFamily="18" charset="0"/>
                                  </a:rPr>
                                  <m:t>𝜏</m:t>
                                </m:r>
                              </m:e>
                              <m:sub>
                                <m:r>
                                  <a:rPr lang="en-US" altLang="zh-TW" sz="2000" i="1">
                                    <a:latin typeface="Cambria Math" panose="02040503050406030204" pitchFamily="18" charset="0"/>
                                    <a:cs typeface="Times New Roman" panose="02020603050405020304" pitchFamily="18" charset="0"/>
                                  </a:rPr>
                                  <m:t>0</m:t>
                                </m:r>
                              </m:sub>
                            </m:sSub>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m:t>
                                </m:r>
                              </m:e>
                              <m:sup>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0</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𝑦</m:t>
                            </m:r>
                          </m:den>
                        </m:f>
                        <m:r>
                          <a:rPr lang="en-US" altLang="zh-TW" sz="2000">
                            <a:latin typeface="Cambria Math" panose="02040503050406030204" pitchFamily="18" charset="0"/>
                            <a:cs typeface="Times New Roman" panose="02020603050405020304" pitchFamily="18" charset="0"/>
                          </a:rPr>
                          <m:t>)</m:t>
                        </m:r>
                      </m:e>
                    </m:nary>
                    <m:r>
                      <a:rPr lang="en-US" altLang="zh-TW" sz="2000" b="0" i="1" dirty="0" smtClean="0">
                        <a:latin typeface="Cambria Math" panose="020405030504060302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284400" indent="0" algn="just">
                  <a:buNone/>
                </a:pPr>
                <a14:m>
                  <m:oMath xmlns:m="http://schemas.openxmlformats.org/officeDocument/2006/math">
                    <m:sSub>
                      <m:sSubPr>
                        <m:ctrlPr>
                          <a:rPr lang="zh-TW" altLang="en-US" sz="2000" i="1" dirty="0">
                            <a:latin typeface="Cambria Math" panose="02040503050406030204" pitchFamily="18" charset="0"/>
                          </a:rPr>
                        </m:ctrlPr>
                      </m:sSubPr>
                      <m:e>
                        <m:r>
                          <a:rPr lang="zh-TW" altLang="en-US" sz="2000" i="1" dirty="0">
                            <a:latin typeface="Cambria Math" panose="02040503050406030204" pitchFamily="18" charset="0"/>
                          </a:rPr>
                          <m:t>𝑠</m:t>
                        </m:r>
                      </m:e>
                      <m:sub>
                        <m:r>
                          <a:rPr lang="en-US" altLang="zh-TW" sz="2000" b="0" i="0" dirty="0" smtClean="0">
                            <a:latin typeface="Cambria Math" panose="02040503050406030204" pitchFamily="18" charset="0"/>
                          </a:rPr>
                          <m:t>3</m:t>
                        </m:r>
                      </m:sub>
                    </m:sSub>
                    <m:r>
                      <a:rPr lang="en-US" altLang="zh-TW" sz="2000" i="1" dirty="0">
                        <a:latin typeface="Cambria Math" panose="02040503050406030204" pitchFamily="18" charset="0"/>
                      </a:rPr>
                      <m:t>=</m:t>
                    </m:r>
                  </m:oMath>
                </a14:m>
                <a:r>
                  <a:rPr lang="zh-TW" altLang="en-US" sz="2000" dirty="0"/>
                  <a:t> </a:t>
                </a:r>
                <a14:m>
                  <m:oMath xmlns:m="http://schemas.openxmlformats.org/officeDocument/2006/math">
                    <m:nary>
                      <m:naryPr>
                        <m:chr m:val="∑"/>
                        <m:limLoc m:val="undOvr"/>
                        <m:grow m:val="on"/>
                        <m:supHide m:val="on"/>
                        <m:ctrlPr>
                          <a:rPr lang="zh-TW" altLang="en-US" sz="2000" i="1" dirty="0">
                            <a:latin typeface="Cambria Math" panose="02040503050406030204" pitchFamily="18" charset="0"/>
                          </a:rPr>
                        </m:ctrlPr>
                      </m:naryPr>
                      <m:sub>
                        <m:d>
                          <m:dPr>
                            <m:begChr m:val="["/>
                            <m:endChr m:val="]"/>
                            <m:ctrlPr>
                              <a:rPr lang="zh-TW" altLang="en-US" sz="2000" i="1" dirty="0">
                                <a:latin typeface="Cambria Math" panose="02040503050406030204" pitchFamily="18" charset="0"/>
                              </a:rPr>
                            </m:ctrlPr>
                          </m:dPr>
                          <m:e>
                            <m:r>
                              <a:rPr lang="en-US" altLang="zh-TW" sz="2000" i="1" dirty="0">
                                <a:latin typeface="Cambria Math" panose="02040503050406030204" pitchFamily="18" charset="0"/>
                              </a:rPr>
                              <m:t>𝑖</m:t>
                            </m:r>
                            <m:r>
                              <a:rPr lang="en-US" altLang="zh-TW" sz="2000" i="1" dirty="0">
                                <a:latin typeface="Cambria Math" panose="02040503050406030204" pitchFamily="18" charset="0"/>
                              </a:rPr>
                              <m:t>,</m:t>
                            </m:r>
                            <m:r>
                              <a:rPr lang="en-US" altLang="zh-TW" sz="2000" i="1" dirty="0">
                                <a:latin typeface="Cambria Math" panose="02040503050406030204" pitchFamily="18" charset="0"/>
                              </a:rPr>
                              <m:t>𝑗</m:t>
                            </m:r>
                          </m:e>
                        </m:d>
                        <m:r>
                          <a:rPr lang="zh-TW" altLang="en-US" sz="2000" i="1" dirty="0">
                            <a:latin typeface="Cambria Math" panose="02040503050406030204" pitchFamily="18" charset="0"/>
                          </a:rPr>
                          <m:t>∈</m:t>
                        </m:r>
                        <m:r>
                          <m:rPr>
                            <m:sty m:val="p"/>
                          </m:rPr>
                          <a:rPr lang="zh-TW" altLang="en-US" sz="2000" dirty="0">
                            <a:latin typeface="Cambria Math" panose="02040503050406030204" pitchFamily="18" charset="0"/>
                          </a:rPr>
                          <m:t>Ω</m:t>
                        </m:r>
                      </m:sub>
                      <m:sup/>
                      <m:e>
                        <m:r>
                          <a:rPr lang="en-US" altLang="zh-TW" sz="2000" i="1">
                            <a:latin typeface="Cambria Math" panose="02040503050406030204" pitchFamily="18" charset="0"/>
                            <a:cs typeface="Times New Roman" panose="02020603050405020304" pitchFamily="18" charset="0"/>
                          </a:rPr>
                          <m:t>(</m:t>
                        </m:r>
                        <m:sSup>
                          <m:sSupPr>
                            <m:ctrlPr>
                              <a:rPr lang="en-US" altLang="zh-TW" sz="200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𝐼</m:t>
                            </m:r>
                          </m:e>
                          <m:sup>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0</m:t>
                                </m:r>
                              </m:e>
                            </m:d>
                          </m:sup>
                        </m:sSup>
                        <m:r>
                          <a:rPr lang="en-US" altLang="zh-TW" sz="2000" b="0" i="1" smtClean="0">
                            <a:latin typeface="Cambria Math" panose="02040503050406030204" pitchFamily="18" charset="0"/>
                            <a:cs typeface="Times New Roman" panose="02020603050405020304" pitchFamily="18" charset="0"/>
                          </a:rPr>
                          <m:t>−</m:t>
                        </m:r>
                        <m:sSubSup>
                          <m:sSubSupPr>
                            <m:ctrlPr>
                              <a:rPr lang="en-US" altLang="zh-TW" sz="2000" b="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𝐼</m:t>
                            </m:r>
                          </m:e>
                          <m:sub>
                            <m:r>
                              <a:rPr lang="en-US" altLang="zh-TW" sz="2000" b="0" i="1" smtClean="0">
                                <a:latin typeface="Cambria Math" panose="02040503050406030204" pitchFamily="18" charset="0"/>
                                <a:cs typeface="Times New Roman" panose="02020603050405020304" pitchFamily="18" charset="0"/>
                              </a:rPr>
                              <m:t>0</m:t>
                            </m:r>
                          </m:sub>
                          <m:sup>
                            <m:r>
                              <a:rPr lang="en-US" altLang="zh-TW" sz="2000" b="0" i="1" smtClean="0">
                                <a:latin typeface="Cambria Math" panose="02040503050406030204" pitchFamily="18" charset="0"/>
                                <a:cs typeface="Times New Roman" panose="02020603050405020304" pitchFamily="18" charset="0"/>
                              </a:rPr>
                              <m:t>(1)</m:t>
                            </m:r>
                          </m:sup>
                        </m:sSubSup>
                        <m:r>
                          <a:rPr lang="en-US" altLang="zh-TW" sz="2000" i="1">
                            <a:latin typeface="Cambria Math" panose="02040503050406030204" pitchFamily="18" charset="0"/>
                            <a:cs typeface="Times New Roman" panose="02020603050405020304" pitchFamily="18" charset="0"/>
                          </a:rPr>
                          <m:t>)(</m:t>
                        </m:r>
                        <m:f>
                          <m:fPr>
                            <m:ctrlPr>
                              <a:rPr lang="en-US" altLang="zh-TW" sz="2000" i="1">
                                <a:latin typeface="Cambria Math" panose="02040503050406030204" pitchFamily="18" charset="0"/>
                                <a:cs typeface="Times New Roman" panose="02020603050405020304" pitchFamily="18" charset="0"/>
                              </a:rPr>
                            </m:ctrlPr>
                          </m:fPr>
                          <m:num>
                            <m:sSub>
                              <m:sSubPr>
                                <m:ctrlPr>
                                  <a:rPr lang="en-US" altLang="zh-TW" sz="2000" i="1">
                                    <a:latin typeface="Cambria Math" panose="02040503050406030204" pitchFamily="18" charset="0"/>
                                    <a:cs typeface="Times New Roman" panose="02020603050405020304" pitchFamily="18" charset="0"/>
                                  </a:rPr>
                                </m:ctrlPr>
                              </m:sSubPr>
                              <m:e>
                                <m:r>
                                  <a:rPr lang="zh-TW" altLang="en-US" sz="2000" i="1">
                                    <a:latin typeface="Cambria Math" panose="02040503050406030204" pitchFamily="18" charset="0"/>
                                    <a:cs typeface="Times New Roman" panose="02020603050405020304" pitchFamily="18" charset="0"/>
                                  </a:rPr>
                                  <m:t>𝜏</m:t>
                                </m:r>
                              </m:e>
                              <m:sub>
                                <m:r>
                                  <a:rPr lang="en-US" altLang="zh-TW" sz="2000" i="1">
                                    <a:latin typeface="Cambria Math" panose="02040503050406030204" pitchFamily="18" charset="0"/>
                                    <a:cs typeface="Times New Roman" panose="02020603050405020304" pitchFamily="18" charset="0"/>
                                  </a:rPr>
                                  <m:t>1</m:t>
                                </m:r>
                              </m:sub>
                            </m:sSub>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m:t>
                                </m:r>
                              </m:e>
                              <m:sup>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1</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𝑥</m:t>
                            </m:r>
                          </m:den>
                        </m:f>
                        <m:r>
                          <a:rPr lang="en-US" altLang="zh-TW" sz="2000" i="1">
                            <a:latin typeface="Cambria Math" panose="02040503050406030204" pitchFamily="18" charset="0"/>
                            <a:cs typeface="Times New Roman" panose="02020603050405020304" pitchFamily="18" charset="0"/>
                          </a:rPr>
                          <m:t>+</m:t>
                        </m:r>
                        <m:f>
                          <m:fPr>
                            <m:ctrlPr>
                              <a:rPr lang="en-US" altLang="zh-TW" sz="2000" i="1">
                                <a:latin typeface="Cambria Math" panose="02040503050406030204" pitchFamily="18" charset="0"/>
                                <a:cs typeface="Times New Roman" panose="02020603050405020304" pitchFamily="18" charset="0"/>
                              </a:rPr>
                            </m:ctrlPr>
                          </m:fPr>
                          <m:num>
                            <m:sSub>
                              <m:sSubPr>
                                <m:ctrlPr>
                                  <a:rPr lang="en-US" altLang="zh-TW" sz="2000" i="1">
                                    <a:latin typeface="Cambria Math" panose="02040503050406030204" pitchFamily="18" charset="0"/>
                                    <a:cs typeface="Times New Roman" panose="02020603050405020304" pitchFamily="18" charset="0"/>
                                  </a:rPr>
                                </m:ctrlPr>
                              </m:sSubPr>
                              <m:e>
                                <m:r>
                                  <a:rPr lang="zh-TW" altLang="en-US" sz="2000" i="1">
                                    <a:latin typeface="Cambria Math" panose="02040503050406030204" pitchFamily="18" charset="0"/>
                                    <a:cs typeface="Times New Roman" panose="02020603050405020304" pitchFamily="18" charset="0"/>
                                  </a:rPr>
                                  <m:t>𝜏</m:t>
                                </m:r>
                              </m:e>
                              <m:sub>
                                <m:r>
                                  <a:rPr lang="en-US" altLang="zh-TW" sz="2000" i="1">
                                    <a:latin typeface="Cambria Math" panose="02040503050406030204" pitchFamily="18" charset="0"/>
                                    <a:cs typeface="Times New Roman" panose="02020603050405020304" pitchFamily="18" charset="0"/>
                                  </a:rPr>
                                  <m:t>0</m:t>
                                </m:r>
                              </m:sub>
                            </m:sSub>
                            <m:sSup>
                              <m:sSupPr>
                                <m:ctrlPr>
                                  <a:rPr lang="en-US" altLang="zh-TW" sz="2000" i="1">
                                    <a:latin typeface="Cambria Math" panose="02040503050406030204" pitchFamily="18" charset="0"/>
                                    <a:cs typeface="Times New Roman" panose="02020603050405020304" pitchFamily="18" charset="0"/>
                                  </a:rPr>
                                </m:ctrlPr>
                              </m:sSupPr>
                              <m:e>
                                <m:r>
                                  <a:rPr lang="zh-TW" altLang="en-US" sz="2000" i="1">
                                    <a:latin typeface="Cambria Math" panose="02040503050406030204" pitchFamily="18" charset="0"/>
                                    <a:cs typeface="Times New Roman" panose="02020603050405020304" pitchFamily="18" charset="0"/>
                                  </a:rPr>
                                  <m:t>𝜕</m:t>
                                </m:r>
                              </m:e>
                              <m:sup>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0</m:t>
                                    </m:r>
                                  </m:e>
                                </m:d>
                              </m:sup>
                            </m:sSup>
                          </m:num>
                          <m:den>
                            <m:r>
                              <a:rPr lang="zh-TW" altLang="en-US"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𝑥</m:t>
                            </m:r>
                          </m:den>
                        </m:f>
                        <m:r>
                          <a:rPr lang="en-US" altLang="zh-TW" sz="2000">
                            <a:latin typeface="Cambria Math" panose="02040503050406030204" pitchFamily="18" charset="0"/>
                            <a:cs typeface="Times New Roman" panose="02020603050405020304" pitchFamily="18" charset="0"/>
                          </a:rPr>
                          <m:t>)</m:t>
                        </m:r>
                      </m:e>
                    </m:nary>
                    <m:r>
                      <a:rPr lang="en-US" altLang="zh-TW" sz="2000" i="1" dirty="0">
                        <a:latin typeface="Cambria Math" panose="02040503050406030204" pitchFamily="18" charset="0"/>
                      </a:rPr>
                      <m:t>,</m:t>
                    </m:r>
                  </m:oMath>
                </a14:m>
                <a:endParaRPr lang="en-US" altLang="zh-TW" sz="2000" dirty="0">
                  <a:latin typeface="Times New Roman" panose="02020603050405020304" pitchFamily="18" charset="0"/>
                  <a:cs typeface="Times New Roman" panose="02020603050405020304" pitchFamily="18" charset="0"/>
                </a:endParaRPr>
              </a:p>
              <a:p>
                <a:pPr marL="284400" lvl="0" indent="0" algn="just">
                  <a:buClr>
                    <a:srgbClr val="FAFD00"/>
                  </a:buClr>
                  <a:buNone/>
                </a:pPr>
                <a14:m>
                  <m:oMath xmlns:m="http://schemas.openxmlformats.org/officeDocument/2006/math">
                    <m:sSub>
                      <m:sSubPr>
                        <m:ctrlPr>
                          <a:rPr lang="zh-TW" altLang="en-US" sz="2000" i="1" dirty="0">
                            <a:solidFill>
                              <a:srgbClr val="FFFFFF"/>
                            </a:solidFill>
                            <a:latin typeface="Cambria Math" panose="02040503050406030204" pitchFamily="18" charset="0"/>
                          </a:rPr>
                        </m:ctrlPr>
                      </m:sSubPr>
                      <m:e>
                        <m:r>
                          <a:rPr lang="zh-TW" altLang="en-US" sz="2000" i="1" dirty="0">
                            <a:solidFill>
                              <a:srgbClr val="FFFFFF"/>
                            </a:solidFill>
                            <a:latin typeface="Cambria Math" panose="02040503050406030204" pitchFamily="18" charset="0"/>
                          </a:rPr>
                          <m:t>𝑠</m:t>
                        </m:r>
                      </m:e>
                      <m:sub>
                        <m:r>
                          <a:rPr lang="en-US" altLang="zh-TW" sz="2000" dirty="0">
                            <a:solidFill>
                              <a:srgbClr val="FFFFFF"/>
                            </a:solidFill>
                            <a:latin typeface="Cambria Math" panose="02040503050406030204" pitchFamily="18" charset="0"/>
                          </a:rPr>
                          <m:t>5</m:t>
                        </m:r>
                      </m:sub>
                    </m:sSub>
                    <m:r>
                      <a:rPr lang="en-US" altLang="zh-TW" sz="2000" i="1" dirty="0">
                        <a:solidFill>
                          <a:srgbClr val="FFFFFF"/>
                        </a:solidFill>
                        <a:latin typeface="Cambria Math" panose="02040503050406030204" pitchFamily="18" charset="0"/>
                      </a:rPr>
                      <m:t>=</m:t>
                    </m:r>
                  </m:oMath>
                </a14:m>
                <a:r>
                  <a:rPr lang="zh-TW" altLang="en-US" sz="2000" dirty="0">
                    <a:solidFill>
                      <a:srgbClr val="FFFFFF"/>
                    </a:solidFill>
                  </a:rPr>
                  <a:t> </a:t>
                </a:r>
                <a14:m>
                  <m:oMath xmlns:m="http://schemas.openxmlformats.org/officeDocument/2006/math">
                    <m:nary>
                      <m:naryPr>
                        <m:chr m:val="∑"/>
                        <m:limLoc m:val="undOvr"/>
                        <m:grow m:val="on"/>
                        <m:supHide m:val="on"/>
                        <m:ctrlPr>
                          <a:rPr lang="zh-TW" altLang="en-US" sz="2000" i="1" dirty="0">
                            <a:solidFill>
                              <a:srgbClr val="FFFFFF"/>
                            </a:solidFill>
                            <a:latin typeface="Cambria Math" panose="02040503050406030204" pitchFamily="18" charset="0"/>
                          </a:rPr>
                        </m:ctrlPr>
                      </m:naryPr>
                      <m:sub>
                        <m:d>
                          <m:dPr>
                            <m:begChr m:val="["/>
                            <m:endChr m:val="]"/>
                            <m:ctrlPr>
                              <a:rPr lang="zh-TW" altLang="en-US" sz="2000" i="1" dirty="0">
                                <a:solidFill>
                                  <a:srgbClr val="FFFFFF"/>
                                </a:solidFill>
                                <a:latin typeface="Cambria Math" panose="02040503050406030204" pitchFamily="18" charset="0"/>
                              </a:rPr>
                            </m:ctrlPr>
                          </m:dPr>
                          <m:e>
                            <m:r>
                              <a:rPr lang="en-US" altLang="zh-TW" sz="2000" i="1" dirty="0">
                                <a:solidFill>
                                  <a:srgbClr val="FFFFFF"/>
                                </a:solidFill>
                                <a:latin typeface="Cambria Math" panose="02040503050406030204" pitchFamily="18" charset="0"/>
                              </a:rPr>
                              <m:t>𝑖</m:t>
                            </m:r>
                            <m:r>
                              <a:rPr lang="en-US" altLang="zh-TW" sz="2000" i="1" dirty="0">
                                <a:solidFill>
                                  <a:srgbClr val="FFFFFF"/>
                                </a:solidFill>
                                <a:latin typeface="Cambria Math" panose="02040503050406030204" pitchFamily="18" charset="0"/>
                              </a:rPr>
                              <m:t>,</m:t>
                            </m:r>
                            <m:r>
                              <a:rPr lang="en-US" altLang="zh-TW" sz="2000" i="1" dirty="0">
                                <a:solidFill>
                                  <a:srgbClr val="FFFFFF"/>
                                </a:solidFill>
                                <a:latin typeface="Cambria Math" panose="02040503050406030204" pitchFamily="18" charset="0"/>
                              </a:rPr>
                              <m:t>𝑗</m:t>
                            </m:r>
                          </m:e>
                        </m:d>
                        <m:r>
                          <a:rPr lang="zh-TW" altLang="en-US" sz="2000" i="1" dirty="0">
                            <a:solidFill>
                              <a:srgbClr val="FFFFFF"/>
                            </a:solidFill>
                            <a:latin typeface="Cambria Math" panose="02040503050406030204" pitchFamily="18" charset="0"/>
                          </a:rPr>
                          <m:t>∈</m:t>
                        </m:r>
                        <m:r>
                          <m:rPr>
                            <m:sty m:val="p"/>
                          </m:rPr>
                          <a:rPr lang="zh-TW" altLang="en-US" sz="2000" dirty="0">
                            <a:solidFill>
                              <a:srgbClr val="FFFFFF"/>
                            </a:solidFill>
                            <a:latin typeface="Cambria Math" panose="02040503050406030204" pitchFamily="18" charset="0"/>
                          </a:rPr>
                          <m:t>Ω</m:t>
                        </m:r>
                      </m:sub>
                      <m:sup/>
                      <m:e>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d>
                              <m:dPr>
                                <m:ctrlPr>
                                  <a:rPr lang="en-US" altLang="zh-TW" sz="2000" i="1">
                                    <a:solidFill>
                                      <a:srgbClr val="FFFFFF"/>
                                    </a:solidFill>
                                    <a:latin typeface="Cambria Math" panose="02040503050406030204" pitchFamily="18" charset="0"/>
                                    <a:cs typeface="Times New Roman" panose="02020603050405020304" pitchFamily="18" charset="0"/>
                                  </a:rPr>
                                </m:ctrlPr>
                              </m:dPr>
                              <m:e>
                                <m:f>
                                  <m:fPr>
                                    <m:ctrlPr>
                                      <a:rPr lang="en-US" altLang="zh-TW" sz="2000" i="1">
                                        <a:solidFill>
                                          <a:srgbClr val="FFFFFF"/>
                                        </a:solidFill>
                                        <a:latin typeface="Cambria Math" panose="02040503050406030204" pitchFamily="18" charset="0"/>
                                        <a:cs typeface="Times New Roman" panose="02020603050405020304" pitchFamily="18" charset="0"/>
                                      </a:rPr>
                                    </m:ctrlPr>
                                  </m:fPr>
                                  <m:num>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𝜏</m:t>
                                        </m:r>
                                      </m:e>
                                      <m:sub>
                                        <m:r>
                                          <a:rPr lang="en-US" altLang="zh-TW" sz="2000" i="1">
                                            <a:solidFill>
                                              <a:srgbClr val="FFFFFF"/>
                                            </a:solidFill>
                                            <a:latin typeface="Cambria Math" panose="02040503050406030204" pitchFamily="18" charset="0"/>
                                            <a:cs typeface="Times New Roman" panose="02020603050405020304" pitchFamily="18" charset="0"/>
                                          </a:rPr>
                                          <m:t>1</m:t>
                                        </m:r>
                                      </m:sub>
                                    </m:sSub>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zh-TW" altLang="en-US" sz="2000" i="1">
                                            <a:solidFill>
                                              <a:srgbClr val="FFFFFF"/>
                                            </a:solidFill>
                                            <a:latin typeface="Cambria Math" panose="02040503050406030204" pitchFamily="18" charset="0"/>
                                            <a:cs typeface="Times New Roman" panose="02020603050405020304" pitchFamily="18" charset="0"/>
                                          </a:rPr>
                                          <m:t>𝜕</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1</m:t>
                                            </m:r>
                                          </m:e>
                                        </m:d>
                                      </m:sup>
                                    </m:sSup>
                                  </m:num>
                                  <m:den>
                                    <m:r>
                                      <a:rPr lang="zh-TW" altLang="en-US"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den>
                                </m:f>
                                <m:r>
                                  <a:rPr lang="en-US" altLang="zh-TW" sz="2000" i="1">
                                    <a:solidFill>
                                      <a:srgbClr val="FFFFFF"/>
                                    </a:solidFill>
                                    <a:latin typeface="Cambria Math" panose="02040503050406030204" pitchFamily="18" charset="0"/>
                                    <a:cs typeface="Times New Roman" panose="02020603050405020304" pitchFamily="18" charset="0"/>
                                  </a:rPr>
                                  <m:t>+</m:t>
                                </m:r>
                                <m:f>
                                  <m:fPr>
                                    <m:ctrlPr>
                                      <a:rPr lang="en-US" altLang="zh-TW" sz="2000" i="1">
                                        <a:solidFill>
                                          <a:srgbClr val="FFFFFF"/>
                                        </a:solidFill>
                                        <a:latin typeface="Cambria Math" panose="02040503050406030204" pitchFamily="18" charset="0"/>
                                        <a:cs typeface="Times New Roman" panose="02020603050405020304" pitchFamily="18" charset="0"/>
                                      </a:rPr>
                                    </m:ctrlPr>
                                  </m:fPr>
                                  <m:num>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𝜏</m:t>
                                        </m:r>
                                      </m:e>
                                      <m:sub>
                                        <m:r>
                                          <a:rPr lang="en-US" altLang="zh-TW" sz="2000" i="1">
                                            <a:solidFill>
                                              <a:srgbClr val="FFFFFF"/>
                                            </a:solidFill>
                                            <a:latin typeface="Cambria Math" panose="02040503050406030204" pitchFamily="18" charset="0"/>
                                            <a:cs typeface="Times New Roman" panose="02020603050405020304" pitchFamily="18" charset="0"/>
                                          </a:rPr>
                                          <m:t>0</m:t>
                                        </m:r>
                                      </m:sub>
                                    </m:sSub>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zh-TW" altLang="en-US" sz="2000" i="1">
                                            <a:solidFill>
                                              <a:srgbClr val="FFFFFF"/>
                                            </a:solidFill>
                                            <a:latin typeface="Cambria Math" panose="02040503050406030204" pitchFamily="18" charset="0"/>
                                            <a:cs typeface="Times New Roman" panose="02020603050405020304" pitchFamily="18" charset="0"/>
                                          </a:rPr>
                                          <m:t>𝜕</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0</m:t>
                                            </m:r>
                                          </m:e>
                                        </m:d>
                                      </m:sup>
                                    </m:sSup>
                                  </m:num>
                                  <m:den>
                                    <m:r>
                                      <a:rPr lang="zh-TW" altLang="en-US"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den>
                                </m:f>
                              </m:e>
                            </m:d>
                          </m:e>
                          <m:sup>
                            <m:r>
                              <a:rPr lang="en-US" altLang="zh-TW" sz="2000" i="1">
                                <a:solidFill>
                                  <a:srgbClr val="FFFFFF"/>
                                </a:solidFill>
                                <a:latin typeface="Cambria Math" panose="02040503050406030204" pitchFamily="18" charset="0"/>
                                <a:cs typeface="Times New Roman" panose="02020603050405020304" pitchFamily="18" charset="0"/>
                              </a:rPr>
                              <m:t>2</m:t>
                            </m:r>
                          </m:sup>
                        </m:sSup>
                      </m:e>
                    </m:nary>
                    <m:r>
                      <a:rPr lang="en-US" altLang="zh-TW" sz="2000" i="1" dirty="0">
                        <a:solidFill>
                          <a:srgbClr val="FFFFFF"/>
                        </a:solidFill>
                        <a:latin typeface="Cambria Math" panose="02040503050406030204" pitchFamily="18" charset="0"/>
                      </a:rPr>
                      <m:t>,</m:t>
                    </m:r>
                  </m:oMath>
                </a14:m>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indent="0" algn="just">
                  <a:buNone/>
                </a:pPr>
                <a:endParaRPr lang="en-US" altLang="zh-TW" sz="2000" dirty="0">
                  <a:latin typeface="Times New Roman" panose="02020603050405020304" pitchFamily="18" charset="0"/>
                  <a:cs typeface="Times New Roman" panose="02020603050405020304" pitchFamily="18" charset="0"/>
                </a:endParaRPr>
              </a:p>
              <a:p>
                <a:pPr marL="284400" indent="0" algn="just">
                  <a:buNone/>
                </a:pPr>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b="-7732"/>
                </a:stretch>
              </a:blipFill>
            </p:spPr>
            <p:txBody>
              <a:bodyPr/>
              <a:lstStyle/>
              <a:p>
                <a:r>
                  <a:rPr lang="zh-TW" altLang="en-US">
                    <a:noFill/>
                  </a:rPr>
                  <a:t> </a:t>
                </a:r>
              </a:p>
            </p:txBody>
          </p:sp>
        </mc:Fallback>
      </mc:AlternateContent>
      <p:sp>
        <p:nvSpPr>
          <p:cNvPr id="6" name="矩形 5">
            <a:extLst>
              <a:ext uri="{FF2B5EF4-FFF2-40B4-BE49-F238E27FC236}">
                <a16:creationId xmlns:a16="http://schemas.microsoft.com/office/drawing/2014/main" id="{93F2CEC3-AD9F-44DF-B244-C535ED296702}"/>
              </a:ext>
            </a:extLst>
          </p:cNvPr>
          <p:cNvSpPr/>
          <p:nvPr/>
        </p:nvSpPr>
        <p:spPr>
          <a:xfrm>
            <a:off x="8173506" y="1782534"/>
            <a:ext cx="569387" cy="369332"/>
          </a:xfrm>
          <a:prstGeom prst="rect">
            <a:avLst/>
          </a:prstGeom>
        </p:spPr>
        <p:txBody>
          <a:bodyPr wrap="none">
            <a:spAutoFit/>
          </a:bodyPr>
          <a:lstStyle/>
          <a:p>
            <a:r>
              <a:rPr lang="en-US" altLang="zh-TW" dirty="0"/>
              <a:t>(12)</a:t>
            </a:r>
            <a:endParaRPr lang="zh-TW" altLang="en-US" dirty="0"/>
          </a:p>
        </p:txBody>
      </p:sp>
      <p:sp>
        <p:nvSpPr>
          <p:cNvPr id="7" name="矩形 6">
            <a:extLst>
              <a:ext uri="{FF2B5EF4-FFF2-40B4-BE49-F238E27FC236}">
                <a16:creationId xmlns:a16="http://schemas.microsoft.com/office/drawing/2014/main" id="{C346CC85-22C4-425A-954F-F70EF99EFC27}"/>
              </a:ext>
            </a:extLst>
          </p:cNvPr>
          <p:cNvSpPr/>
          <p:nvPr/>
        </p:nvSpPr>
        <p:spPr>
          <a:xfrm>
            <a:off x="8173506" y="2437995"/>
            <a:ext cx="569387" cy="369332"/>
          </a:xfrm>
          <a:prstGeom prst="rect">
            <a:avLst/>
          </a:prstGeom>
        </p:spPr>
        <p:txBody>
          <a:bodyPr wrap="none">
            <a:spAutoFit/>
          </a:bodyPr>
          <a:lstStyle/>
          <a:p>
            <a:r>
              <a:rPr lang="en-US" altLang="zh-TW" dirty="0"/>
              <a:t>(13)</a:t>
            </a:r>
            <a:endParaRPr lang="zh-TW" altLang="en-US" dirty="0"/>
          </a:p>
        </p:txBody>
      </p:sp>
      <p:sp>
        <p:nvSpPr>
          <p:cNvPr id="8" name="投影片編號版面配置區 7">
            <a:extLst>
              <a:ext uri="{FF2B5EF4-FFF2-40B4-BE49-F238E27FC236}">
                <a16:creationId xmlns:a16="http://schemas.microsoft.com/office/drawing/2014/main" id="{8F916952-7B1A-46C3-B89C-6CC19A170FF2}"/>
              </a:ext>
            </a:extLst>
          </p:cNvPr>
          <p:cNvSpPr>
            <a:spLocks noGrp="1"/>
          </p:cNvSpPr>
          <p:nvPr>
            <p:ph type="sldNum" sz="quarter" idx="12"/>
          </p:nvPr>
        </p:nvSpPr>
        <p:spPr/>
        <p:txBody>
          <a:bodyPr/>
          <a:lstStyle/>
          <a:p>
            <a:pPr>
              <a:defRPr/>
            </a:pPr>
            <a:fld id="{9A44A0BB-55BA-4661-B7B8-15A99966D2EB}" type="slidenum">
              <a:rPr lang="zh-TW" altLang="en-US" smtClean="0"/>
              <a:pPr>
                <a:defRPr/>
              </a:pPr>
              <a:t>28</a:t>
            </a:fld>
            <a:endParaRPr lang="en-US" altLang="zh-TW" dirty="0"/>
          </a:p>
        </p:txBody>
      </p:sp>
    </p:spTree>
    <p:extLst>
      <p:ext uri="{BB962C8B-B14F-4D97-AF65-F5344CB8AC3E}">
        <p14:creationId xmlns:p14="http://schemas.microsoft.com/office/powerpoint/2010/main" val="29242621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Bi-directional optical flow (cont.)</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marL="284400" indent="0" algn="just">
                  <a:buClr>
                    <a:srgbClr val="FAFD00"/>
                  </a:buClr>
                  <a:buNone/>
                </a:pPr>
                <a14:m>
                  <m:oMath xmlns:m="http://schemas.openxmlformats.org/officeDocument/2006/math">
                    <m:sSub>
                      <m:sSubPr>
                        <m:ctrlPr>
                          <a:rPr lang="zh-TW" altLang="en-US" sz="2000" i="1" dirty="0" smtClean="0">
                            <a:solidFill>
                              <a:srgbClr val="FFFFFF"/>
                            </a:solidFill>
                            <a:latin typeface="Cambria Math" panose="02040503050406030204" pitchFamily="18" charset="0"/>
                          </a:rPr>
                        </m:ctrlPr>
                      </m:sSubPr>
                      <m:e>
                        <m:r>
                          <a:rPr lang="zh-TW" altLang="en-US" sz="2000" i="1" dirty="0">
                            <a:solidFill>
                              <a:srgbClr val="FFFFFF"/>
                            </a:solidFill>
                            <a:latin typeface="Cambria Math" panose="02040503050406030204" pitchFamily="18" charset="0"/>
                          </a:rPr>
                          <m:t>𝑠</m:t>
                        </m:r>
                      </m:e>
                      <m:sub>
                        <m:r>
                          <a:rPr lang="en-US" altLang="zh-TW" sz="2000" b="0" i="0" dirty="0" smtClean="0">
                            <a:solidFill>
                              <a:srgbClr val="FFFFFF"/>
                            </a:solidFill>
                            <a:latin typeface="Cambria Math" panose="02040503050406030204" pitchFamily="18" charset="0"/>
                          </a:rPr>
                          <m:t>6</m:t>
                        </m:r>
                      </m:sub>
                    </m:sSub>
                    <m:r>
                      <a:rPr lang="en-US" altLang="zh-TW" sz="2000" i="1" dirty="0">
                        <a:solidFill>
                          <a:srgbClr val="FFFFFF"/>
                        </a:solidFill>
                        <a:latin typeface="Cambria Math" panose="02040503050406030204" pitchFamily="18" charset="0"/>
                      </a:rPr>
                      <m:t>=</m:t>
                    </m:r>
                  </m:oMath>
                </a14:m>
                <a:r>
                  <a:rPr lang="zh-TW" altLang="en-US" sz="2000" dirty="0">
                    <a:solidFill>
                      <a:srgbClr val="FFFFFF"/>
                    </a:solidFill>
                  </a:rPr>
                  <a:t> </a:t>
                </a:r>
                <a14:m>
                  <m:oMath xmlns:m="http://schemas.openxmlformats.org/officeDocument/2006/math">
                    <m:nary>
                      <m:naryPr>
                        <m:chr m:val="∑"/>
                        <m:limLoc m:val="undOvr"/>
                        <m:grow m:val="on"/>
                        <m:supHide m:val="on"/>
                        <m:ctrlPr>
                          <a:rPr lang="zh-TW" altLang="en-US" sz="2000" i="1" dirty="0" smtClean="0">
                            <a:solidFill>
                              <a:srgbClr val="FFFFFF"/>
                            </a:solidFill>
                            <a:latin typeface="Cambria Math" panose="02040503050406030204" pitchFamily="18" charset="0"/>
                          </a:rPr>
                        </m:ctrlPr>
                      </m:naryPr>
                      <m:sub>
                        <m:d>
                          <m:dPr>
                            <m:begChr m:val="["/>
                            <m:endChr m:val="]"/>
                            <m:ctrlPr>
                              <a:rPr lang="zh-TW" altLang="en-US" sz="2000" i="1" dirty="0">
                                <a:solidFill>
                                  <a:srgbClr val="FFFFFF"/>
                                </a:solidFill>
                                <a:latin typeface="Cambria Math" panose="02040503050406030204" pitchFamily="18" charset="0"/>
                              </a:rPr>
                            </m:ctrlPr>
                          </m:dPr>
                          <m:e>
                            <m:r>
                              <a:rPr lang="en-US" altLang="zh-TW" sz="2000" i="1" dirty="0">
                                <a:solidFill>
                                  <a:srgbClr val="FFFFFF"/>
                                </a:solidFill>
                                <a:latin typeface="Cambria Math" panose="02040503050406030204" pitchFamily="18" charset="0"/>
                              </a:rPr>
                              <m:t>𝑖</m:t>
                            </m:r>
                            <m:r>
                              <a:rPr lang="en-US" altLang="zh-TW" sz="2000" i="1" dirty="0">
                                <a:solidFill>
                                  <a:srgbClr val="FFFFFF"/>
                                </a:solidFill>
                                <a:latin typeface="Cambria Math" panose="02040503050406030204" pitchFamily="18" charset="0"/>
                              </a:rPr>
                              <m:t>,</m:t>
                            </m:r>
                            <m:r>
                              <a:rPr lang="en-US" altLang="zh-TW" sz="2000" i="1" dirty="0">
                                <a:solidFill>
                                  <a:srgbClr val="FFFFFF"/>
                                </a:solidFill>
                                <a:latin typeface="Cambria Math" panose="02040503050406030204" pitchFamily="18" charset="0"/>
                              </a:rPr>
                              <m:t>𝑗</m:t>
                            </m:r>
                          </m:e>
                        </m:d>
                        <m:r>
                          <a:rPr lang="zh-TW" altLang="en-US" sz="2000" i="1" dirty="0">
                            <a:solidFill>
                              <a:srgbClr val="FFFFFF"/>
                            </a:solidFill>
                            <a:latin typeface="Cambria Math" panose="02040503050406030204" pitchFamily="18" charset="0"/>
                          </a:rPr>
                          <m:t>∈</m:t>
                        </m:r>
                        <m:r>
                          <m:rPr>
                            <m:sty m:val="p"/>
                          </m:rPr>
                          <a:rPr lang="zh-TW" altLang="en-US" sz="2000" dirty="0">
                            <a:solidFill>
                              <a:srgbClr val="FFFFFF"/>
                            </a:solidFill>
                            <a:latin typeface="Cambria Math" panose="02040503050406030204" pitchFamily="18" charset="0"/>
                          </a:rPr>
                          <m:t>Ω</m:t>
                        </m:r>
                      </m:sub>
                      <m:sup/>
                      <m:e>
                        <m:d>
                          <m:dPr>
                            <m:ctrlPr>
                              <a:rPr lang="en-US" altLang="zh-TW" sz="2000" i="1">
                                <a:solidFill>
                                  <a:srgbClr val="FFFFFF"/>
                                </a:solidFill>
                                <a:latin typeface="Cambria Math" panose="02040503050406030204" pitchFamily="18" charset="0"/>
                                <a:cs typeface="Times New Roman" panose="02020603050405020304" pitchFamily="18" charset="0"/>
                              </a:rPr>
                            </m:ctrlPr>
                          </m:dPr>
                          <m:e>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en-US" altLang="zh-TW" sz="2000" i="1">
                                    <a:solidFill>
                                      <a:srgbClr val="FFFFFF"/>
                                    </a:solidFill>
                                    <a:latin typeface="Cambria Math" panose="02040503050406030204" pitchFamily="18" charset="0"/>
                                    <a:cs typeface="Times New Roman" panose="02020603050405020304" pitchFamily="18" charset="0"/>
                                  </a:rPr>
                                  <m:t>𝐼</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0</m:t>
                                    </m:r>
                                  </m:e>
                                </m:d>
                              </m:sup>
                            </m:sSup>
                            <m:r>
                              <a:rPr lang="en-US" altLang="zh-TW" sz="2000" i="1">
                                <a:solidFill>
                                  <a:srgbClr val="FFFFFF"/>
                                </a:solidFill>
                                <a:latin typeface="Cambria Math" panose="02040503050406030204" pitchFamily="18" charset="0"/>
                                <a:cs typeface="Times New Roman" panose="02020603050405020304" pitchFamily="18" charset="0"/>
                              </a:rPr>
                              <m:t>−</m:t>
                            </m:r>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𝐼</m:t>
                                </m:r>
                              </m:e>
                              <m:sub>
                                <m:r>
                                  <a:rPr lang="en-US" altLang="zh-TW" sz="2000" i="1">
                                    <a:solidFill>
                                      <a:srgbClr val="FFFFFF"/>
                                    </a:solidFill>
                                    <a:latin typeface="Cambria Math" panose="02040503050406030204" pitchFamily="18" charset="0"/>
                                    <a:cs typeface="Times New Roman" panose="02020603050405020304" pitchFamily="18" charset="0"/>
                                  </a:rPr>
                                  <m:t>0</m:t>
                                </m:r>
                              </m:sub>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1</m:t>
                                    </m:r>
                                  </m:e>
                                </m:d>
                              </m:sup>
                            </m:sSubSup>
                          </m:e>
                        </m:d>
                        <m:d>
                          <m:dPr>
                            <m:ctrlPr>
                              <a:rPr lang="en-US" altLang="zh-TW" sz="2000" i="1">
                                <a:solidFill>
                                  <a:srgbClr val="FFFFFF"/>
                                </a:solidFill>
                                <a:latin typeface="Cambria Math" panose="02040503050406030204" pitchFamily="18" charset="0"/>
                                <a:cs typeface="Times New Roman" panose="02020603050405020304" pitchFamily="18" charset="0"/>
                              </a:rPr>
                            </m:ctrlPr>
                          </m:dPr>
                          <m:e>
                            <m:f>
                              <m:fPr>
                                <m:ctrlPr>
                                  <a:rPr lang="en-US" altLang="zh-TW" sz="2000" i="1">
                                    <a:solidFill>
                                      <a:srgbClr val="FFFFFF"/>
                                    </a:solidFill>
                                    <a:latin typeface="Cambria Math" panose="02040503050406030204" pitchFamily="18" charset="0"/>
                                    <a:cs typeface="Times New Roman" panose="02020603050405020304" pitchFamily="18" charset="0"/>
                                  </a:rPr>
                                </m:ctrlPr>
                              </m:fPr>
                              <m:num>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𝜏</m:t>
                                    </m:r>
                                  </m:e>
                                  <m:sub>
                                    <m:r>
                                      <a:rPr lang="en-US" altLang="zh-TW" sz="2000" i="1">
                                        <a:solidFill>
                                          <a:srgbClr val="FFFFFF"/>
                                        </a:solidFill>
                                        <a:latin typeface="Cambria Math" panose="02040503050406030204" pitchFamily="18" charset="0"/>
                                        <a:cs typeface="Times New Roman" panose="02020603050405020304" pitchFamily="18" charset="0"/>
                                      </a:rPr>
                                      <m:t>1</m:t>
                                    </m:r>
                                  </m:sub>
                                </m:sSub>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zh-TW" altLang="en-US" sz="2000" i="1">
                                        <a:solidFill>
                                          <a:srgbClr val="FFFFFF"/>
                                        </a:solidFill>
                                        <a:latin typeface="Cambria Math" panose="02040503050406030204" pitchFamily="18" charset="0"/>
                                        <a:cs typeface="Times New Roman" panose="02020603050405020304" pitchFamily="18" charset="0"/>
                                      </a:rPr>
                                      <m:t>𝜕</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1</m:t>
                                        </m:r>
                                      </m:e>
                                    </m:d>
                                  </m:sup>
                                </m:sSup>
                              </m:num>
                              <m:den>
                                <m:r>
                                  <a:rPr lang="zh-TW" altLang="en-US"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den>
                            </m:f>
                            <m:r>
                              <a:rPr lang="en-US" altLang="zh-TW" sz="2000" i="1">
                                <a:solidFill>
                                  <a:srgbClr val="FFFFFF"/>
                                </a:solidFill>
                                <a:latin typeface="Cambria Math" panose="02040503050406030204" pitchFamily="18" charset="0"/>
                                <a:cs typeface="Times New Roman" panose="02020603050405020304" pitchFamily="18" charset="0"/>
                              </a:rPr>
                              <m:t>+</m:t>
                            </m:r>
                            <m:f>
                              <m:fPr>
                                <m:ctrlPr>
                                  <a:rPr lang="en-US" altLang="zh-TW" sz="2000" i="1">
                                    <a:solidFill>
                                      <a:srgbClr val="FFFFFF"/>
                                    </a:solidFill>
                                    <a:latin typeface="Cambria Math" panose="02040503050406030204" pitchFamily="18" charset="0"/>
                                    <a:cs typeface="Times New Roman" panose="02020603050405020304" pitchFamily="18" charset="0"/>
                                  </a:rPr>
                                </m:ctrlPr>
                              </m:fPr>
                              <m:num>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𝜏</m:t>
                                    </m:r>
                                  </m:e>
                                  <m:sub>
                                    <m:r>
                                      <a:rPr lang="en-US" altLang="zh-TW" sz="2000" i="1">
                                        <a:solidFill>
                                          <a:srgbClr val="FFFFFF"/>
                                        </a:solidFill>
                                        <a:latin typeface="Cambria Math" panose="02040503050406030204" pitchFamily="18" charset="0"/>
                                        <a:cs typeface="Times New Roman" panose="02020603050405020304" pitchFamily="18" charset="0"/>
                                      </a:rPr>
                                      <m:t>0</m:t>
                                    </m:r>
                                  </m:sub>
                                </m:sSub>
                                <m:sSup>
                                  <m:sSupPr>
                                    <m:ctrlPr>
                                      <a:rPr lang="en-US" altLang="zh-TW" sz="2000" i="1">
                                        <a:solidFill>
                                          <a:srgbClr val="FFFFFF"/>
                                        </a:solidFill>
                                        <a:latin typeface="Cambria Math" panose="02040503050406030204" pitchFamily="18" charset="0"/>
                                        <a:cs typeface="Times New Roman" panose="02020603050405020304" pitchFamily="18" charset="0"/>
                                      </a:rPr>
                                    </m:ctrlPr>
                                  </m:sSupPr>
                                  <m:e>
                                    <m:r>
                                      <a:rPr lang="zh-TW" altLang="en-US" sz="2000" i="1">
                                        <a:solidFill>
                                          <a:srgbClr val="FFFFFF"/>
                                        </a:solidFill>
                                        <a:latin typeface="Cambria Math" panose="02040503050406030204" pitchFamily="18" charset="0"/>
                                        <a:cs typeface="Times New Roman" panose="02020603050405020304" pitchFamily="18" charset="0"/>
                                      </a:rPr>
                                      <m:t>𝜕</m:t>
                                    </m:r>
                                  </m:e>
                                  <m:sup>
                                    <m:d>
                                      <m:dPr>
                                        <m:ctrlPr>
                                          <a:rPr lang="en-US" altLang="zh-TW" sz="2000" i="1">
                                            <a:solidFill>
                                              <a:srgbClr val="FFFFFF"/>
                                            </a:solidFill>
                                            <a:latin typeface="Cambria Math" panose="02040503050406030204" pitchFamily="18" charset="0"/>
                                            <a:cs typeface="Times New Roman" panose="02020603050405020304" pitchFamily="18" charset="0"/>
                                          </a:rPr>
                                        </m:ctrlPr>
                                      </m:dPr>
                                      <m:e>
                                        <m:r>
                                          <a:rPr lang="en-US" altLang="zh-TW" sz="2000" i="1">
                                            <a:solidFill>
                                              <a:srgbClr val="FFFFFF"/>
                                            </a:solidFill>
                                            <a:latin typeface="Cambria Math" panose="02040503050406030204" pitchFamily="18" charset="0"/>
                                            <a:cs typeface="Times New Roman" panose="02020603050405020304" pitchFamily="18" charset="0"/>
                                          </a:rPr>
                                          <m:t>0</m:t>
                                        </m:r>
                                      </m:e>
                                    </m:d>
                                  </m:sup>
                                </m:sSup>
                              </m:num>
                              <m:den>
                                <m:r>
                                  <a:rPr lang="zh-TW" altLang="en-US"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𝑦</m:t>
                                </m:r>
                              </m:den>
                            </m:f>
                          </m:e>
                        </m:d>
                        <m:r>
                          <a:rPr lang="en-US" altLang="zh-TW" sz="2000" b="0" i="1" smtClean="0">
                            <a:solidFill>
                              <a:srgbClr val="FFFFFF"/>
                            </a:solidFill>
                            <a:latin typeface="Cambria Math" panose="02040503050406030204" pitchFamily="18" charset="0"/>
                            <a:cs typeface="Times New Roman" panose="02020603050405020304" pitchFamily="18" charset="0"/>
                          </a:rPr>
                          <m:t>.</m:t>
                        </m:r>
                      </m:e>
                    </m:nary>
                  </m:oMath>
                </a14:m>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indent="0" algn="just">
                  <a:buClr>
                    <a:srgbClr val="FAFD00"/>
                  </a:buClr>
                  <a:buNone/>
                </a:pPr>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lvl="0" indent="0" algn="just">
                  <a:buClr>
                    <a:srgbClr val="FAFD00"/>
                  </a:buClr>
                  <a:buNone/>
                </a:pPr>
                <a14:m>
                  <m:oMathPara xmlns:m="http://schemas.openxmlformats.org/officeDocument/2006/math">
                    <m:oMathParaPr>
                      <m:jc m:val="left"/>
                    </m:oMathParaPr>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𝑟</m:t>
                      </m:r>
                      <m:r>
                        <a:rPr lang="en-US" altLang="zh-TW" sz="2000" i="1" dirty="0">
                          <a:solidFill>
                            <a:srgbClr val="FFFFFF"/>
                          </a:solidFill>
                          <a:latin typeface="Cambria Math" panose="02040503050406030204" pitchFamily="18" charset="0"/>
                          <a:cs typeface="Times New Roman" panose="02020603050405020304" pitchFamily="18" charset="0"/>
                        </a:rPr>
                        <m:t>=500∗</m:t>
                      </m:r>
                      <m:sSup>
                        <m:sSupPr>
                          <m:ctrlPr>
                            <a:rPr lang="en-US" altLang="zh-TW" sz="2000" i="1" dirty="0">
                              <a:solidFill>
                                <a:srgbClr val="FFFFFF"/>
                              </a:solidFill>
                              <a:latin typeface="Cambria Math" panose="02040503050406030204" pitchFamily="18" charset="0"/>
                              <a:cs typeface="Times New Roman" panose="02020603050405020304" pitchFamily="18" charset="0"/>
                            </a:rPr>
                          </m:ctrlPr>
                        </m:sSupPr>
                        <m:e>
                          <m:r>
                            <a:rPr lang="en-US" altLang="zh-TW" sz="2000" i="1" dirty="0">
                              <a:solidFill>
                                <a:srgbClr val="FFFFFF"/>
                              </a:solidFill>
                              <a:latin typeface="Cambria Math" panose="02040503050406030204" pitchFamily="18" charset="0"/>
                              <a:cs typeface="Times New Roman" panose="02020603050405020304" pitchFamily="18" charset="0"/>
                            </a:rPr>
                            <m:t>4</m:t>
                          </m:r>
                        </m:e>
                        <m:sup>
                          <m:r>
                            <a:rPr lang="en-US" altLang="zh-TW" sz="2000" i="1" dirty="0">
                              <a:solidFill>
                                <a:srgbClr val="FFFFFF"/>
                              </a:solidFill>
                              <a:latin typeface="Cambria Math" panose="02040503050406030204" pitchFamily="18" charset="0"/>
                              <a:cs typeface="Times New Roman" panose="02020603050405020304" pitchFamily="18" charset="0"/>
                            </a:rPr>
                            <m:t>𝑑</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𝑠</m:t>
                          </m:r>
                        </m:sup>
                      </m:sSup>
                      <m:r>
                        <a:rPr lang="en-US" altLang="zh-TW" sz="2000" i="1" dirty="0">
                          <a:solidFill>
                            <a:srgbClr val="FFFFFF"/>
                          </a:solidFill>
                          <a:latin typeface="Cambria Math" panose="02040503050406030204" pitchFamily="18" charset="0"/>
                          <a:cs typeface="Times New Roman" panose="02020603050405020304" pitchFamily="18" charset="0"/>
                        </a:rPr>
                        <m:t>,</m:t>
                      </m:r>
                    </m:oMath>
                  </m:oMathPara>
                </a14:m>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lvl="0" indent="0" algn="just">
                  <a:buClr>
                    <a:srgbClr val="FAFD00"/>
                  </a:buClr>
                  <a:buNone/>
                </a:pPr>
                <a14:m>
                  <m:oMathPara xmlns:m="http://schemas.openxmlformats.org/officeDocument/2006/math">
                    <m:oMathParaPr>
                      <m:jc m:val="left"/>
                    </m:oMathParaPr>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𝑚</m:t>
                      </m:r>
                      <m:r>
                        <a:rPr lang="en-US" altLang="zh-TW" sz="2000" i="1" dirty="0">
                          <a:solidFill>
                            <a:srgbClr val="FFFFFF"/>
                          </a:solidFill>
                          <a:latin typeface="Cambria Math" panose="02040503050406030204" pitchFamily="18" charset="0"/>
                          <a:cs typeface="Times New Roman" panose="02020603050405020304" pitchFamily="18" charset="0"/>
                        </a:rPr>
                        <m:t>=700∗</m:t>
                      </m:r>
                      <m:sSup>
                        <m:sSupPr>
                          <m:ctrlPr>
                            <a:rPr lang="en-US" altLang="zh-TW" sz="2000" i="1" dirty="0">
                              <a:solidFill>
                                <a:srgbClr val="FFFFFF"/>
                              </a:solidFill>
                              <a:latin typeface="Cambria Math" panose="02040503050406030204" pitchFamily="18" charset="0"/>
                              <a:cs typeface="Times New Roman" panose="02020603050405020304" pitchFamily="18" charset="0"/>
                            </a:rPr>
                          </m:ctrlPr>
                        </m:sSupPr>
                        <m:e>
                          <m:r>
                            <a:rPr lang="en-US" altLang="zh-TW" sz="2000" i="1" dirty="0">
                              <a:solidFill>
                                <a:srgbClr val="FFFFFF"/>
                              </a:solidFill>
                              <a:latin typeface="Cambria Math" panose="02040503050406030204" pitchFamily="18" charset="0"/>
                              <a:cs typeface="Times New Roman" panose="02020603050405020304" pitchFamily="18" charset="0"/>
                            </a:rPr>
                            <m:t>4</m:t>
                          </m:r>
                        </m:e>
                        <m:sup>
                          <m:r>
                            <a:rPr lang="en-US" altLang="zh-TW" sz="2000" i="1" dirty="0">
                              <a:solidFill>
                                <a:srgbClr val="FFFFFF"/>
                              </a:solidFill>
                              <a:latin typeface="Cambria Math" panose="02040503050406030204" pitchFamily="18" charset="0"/>
                              <a:cs typeface="Times New Roman" panose="02020603050405020304" pitchFamily="18" charset="0"/>
                            </a:rPr>
                            <m:t>𝑑</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𝑠</m:t>
                          </m:r>
                        </m:sup>
                      </m:sSup>
                      <m:r>
                        <a:rPr lang="en-US" altLang="zh-TW" sz="2000" i="1" dirty="0">
                          <a:solidFill>
                            <a:srgbClr val="FFFFFF"/>
                          </a:solidFill>
                          <a:latin typeface="Cambria Math" panose="02040503050406030204" pitchFamily="18" charset="0"/>
                          <a:cs typeface="Times New Roman" panose="02020603050405020304" pitchFamily="18" charset="0"/>
                        </a:rPr>
                        <m:t>,</m:t>
                      </m:r>
                    </m:oMath>
                  </m:oMathPara>
                </a14:m>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lvl="0" indent="0" algn="just">
                  <a:buClr>
                    <a:srgbClr val="FAFD00"/>
                  </a:buClr>
                  <a:buNone/>
                </a:pPr>
                <a:r>
                  <a:rPr lang="en-US" altLang="zh-TW" sz="2000" dirty="0">
                    <a:solidFill>
                      <a:srgbClr val="FFFFFF"/>
                    </a:solidFill>
                    <a:latin typeface="Times New Roman" panose="02020603050405020304" pitchFamily="18" charset="0"/>
                    <a:cs typeface="Times New Roman" panose="02020603050405020304" pitchFamily="18" charset="0"/>
                  </a:rPr>
                  <a:t>where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𝑑</m:t>
                    </m:r>
                  </m:oMath>
                </a14:m>
                <a:r>
                  <a:rPr lang="en-US" altLang="zh-TW" sz="2000" dirty="0">
                    <a:solidFill>
                      <a:srgbClr val="FFFFFF"/>
                    </a:solidFill>
                    <a:latin typeface="Times New Roman" panose="02020603050405020304" pitchFamily="18" charset="0"/>
                    <a:cs typeface="Times New Roman" panose="02020603050405020304" pitchFamily="18" charset="0"/>
                  </a:rPr>
                  <a:t> is bit depth of the video samples. The values of </a:t>
                </a:r>
                <a14:m>
                  <m:oMath xmlns:m="http://schemas.openxmlformats.org/officeDocument/2006/math">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en-US" altLang="zh-TW" sz="2000" i="1">
                            <a:solidFill>
                              <a:srgbClr val="FFFFFF"/>
                            </a:solidFill>
                            <a:latin typeface="Cambria Math" panose="02040503050406030204" pitchFamily="18" charset="0"/>
                            <a:cs typeface="Times New Roman" panose="02020603050405020304" pitchFamily="18" charset="0"/>
                          </a:rPr>
                          <m:t>𝑣</m:t>
                        </m:r>
                      </m:e>
                      <m:sub>
                        <m:r>
                          <a:rPr lang="en-US" altLang="zh-TW" sz="2000" i="1">
                            <a:solidFill>
                              <a:srgbClr val="FFFFFF"/>
                            </a:solidFill>
                            <a:latin typeface="Cambria Math" panose="02040503050406030204" pitchFamily="18" charset="0"/>
                            <a:cs typeface="Times New Roman" panose="02020603050405020304" pitchFamily="18" charset="0"/>
                          </a:rPr>
                          <m:t>𝑥</m:t>
                        </m:r>
                      </m:sub>
                    </m:sSub>
                  </m:oMath>
                </a14:m>
                <a:r>
                  <a:rPr lang="en-US" altLang="zh-TW" sz="2000" dirty="0">
                    <a:solidFill>
                      <a:srgbClr val="FFFFFF"/>
                    </a:solidFill>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en-US" altLang="zh-TW" sz="2000" i="1">
                            <a:solidFill>
                              <a:srgbClr val="FFFFFF"/>
                            </a:solidFill>
                            <a:latin typeface="Cambria Math" panose="02040503050406030204" pitchFamily="18" charset="0"/>
                            <a:cs typeface="Times New Roman" panose="02020603050405020304" pitchFamily="18" charset="0"/>
                          </a:rPr>
                          <m:t>𝑣</m:t>
                        </m:r>
                      </m:e>
                      <m:sub>
                        <m:r>
                          <a:rPr lang="en-US" altLang="zh-TW" sz="2000" i="1">
                            <a:solidFill>
                              <a:srgbClr val="FFFFFF"/>
                            </a:solidFill>
                            <a:latin typeface="Cambria Math" panose="02040503050406030204" pitchFamily="18" charset="0"/>
                            <a:cs typeface="Times New Roman" panose="02020603050405020304" pitchFamily="18" charset="0"/>
                          </a:rPr>
                          <m:t>𝑦</m:t>
                        </m:r>
                      </m:sub>
                    </m:sSub>
                  </m:oMath>
                </a14:m>
                <a:r>
                  <a:rPr lang="en-US" altLang="zh-TW" sz="2000" dirty="0">
                    <a:solidFill>
                      <a:srgbClr val="FFFFFF"/>
                    </a:solidFill>
                    <a:latin typeface="Times New Roman" panose="02020603050405020304" pitchFamily="18" charset="0"/>
                    <a:cs typeface="Times New Roman" panose="02020603050405020304" pitchFamily="18" charset="0"/>
                  </a:rPr>
                  <a:t> are also clipped with a threshold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𝑡h𝐵𝐼𝑂</m:t>
                    </m:r>
                  </m:oMath>
                </a14:m>
                <a:r>
                  <a:rPr lang="en-US" altLang="zh-TW" sz="2000" dirty="0">
                    <a:solidFill>
                      <a:srgbClr val="FFFFFF"/>
                    </a:solidFill>
                    <a:latin typeface="Times New Roman" panose="02020603050405020304" pitchFamily="18" charset="0"/>
                    <a:cs typeface="Times New Roman" panose="02020603050405020304" pitchFamily="18" charset="0"/>
                  </a:rPr>
                  <a:t>, which is equivalent to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3/8</m:t>
                    </m:r>
                  </m:oMath>
                </a14:m>
                <a:r>
                  <a:rPr lang="en-US" altLang="zh-TW" sz="2000" dirty="0">
                    <a:solidFill>
                      <a:srgbClr val="FFFFFF"/>
                    </a:solidFill>
                    <a:latin typeface="Times New Roman" panose="02020603050405020304" pitchFamily="18" charset="0"/>
                    <a:cs typeface="Times New Roman" panose="02020603050405020304" pitchFamily="18" charset="0"/>
                  </a:rPr>
                  <a:t> fractional </a:t>
                </a:r>
                <a:r>
                  <a:rPr lang="en-US" altLang="zh-TW" sz="2000" dirty="0" err="1">
                    <a:solidFill>
                      <a:srgbClr val="FFFFFF"/>
                    </a:solidFill>
                    <a:latin typeface="Times New Roman" panose="02020603050405020304" pitchFamily="18" charset="0"/>
                    <a:cs typeface="Times New Roman" panose="02020603050405020304" pitchFamily="18" charset="0"/>
                  </a:rPr>
                  <a:t>luma</a:t>
                </a:r>
                <a:r>
                  <a:rPr lang="en-US" altLang="zh-TW" sz="2000" dirty="0">
                    <a:solidFill>
                      <a:srgbClr val="FFFFFF"/>
                    </a:solidFill>
                    <a:latin typeface="Times New Roman" panose="02020603050405020304" pitchFamily="18" charset="0"/>
                    <a:cs typeface="Times New Roman" panose="02020603050405020304" pitchFamily="18" charset="0"/>
                  </a:rPr>
                  <a:t> sample.</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b="0" dirty="0">
                    <a:latin typeface="Times New Roman" panose="02020603050405020304" pitchFamily="18" charset="0"/>
                    <a:cs typeface="Times New Roman" panose="02020603050405020304" pitchFamily="18" charset="0"/>
                  </a:rPr>
                  <a:t>Here, </a:t>
                </a:r>
              </a:p>
              <a:p>
                <a:pPr marL="284400" indent="0" algn="just">
                  <a:buNone/>
                </a:pPr>
                <a14:m>
                  <m:oMathPara xmlns:m="http://schemas.openxmlformats.org/officeDocument/2006/math">
                    <m:oMathParaPr>
                      <m:jc m:val="left"/>
                    </m:oMathParaPr>
                    <m:oMath xmlns:m="http://schemas.openxmlformats.org/officeDocument/2006/math">
                      <m:r>
                        <m:rPr>
                          <m:sty m:val="p"/>
                        </m:rPr>
                        <a:rPr lang="en-US" altLang="zh-TW" sz="2000" b="0" i="0" smtClean="0">
                          <a:latin typeface="Cambria Math" panose="02040503050406030204" pitchFamily="18" charset="0"/>
                          <a:cs typeface="Times New Roman" panose="02020603050405020304" pitchFamily="18" charset="0"/>
                        </a:rPr>
                        <m:t>clip</m:t>
                      </m:r>
                      <m:r>
                        <a:rPr lang="en-US" altLang="zh-TW" sz="2000" b="0" i="1" smtClean="0">
                          <a:latin typeface="Cambria Math" panose="02040503050406030204" pitchFamily="18" charset="0"/>
                          <a:cs typeface="Times New Roman" panose="02020603050405020304" pitchFamily="18" charset="0"/>
                        </a:rPr>
                        <m:t>3</m:t>
                      </m:r>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𝑎</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𝑏</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𝑐</m:t>
                          </m:r>
                        </m:e>
                      </m:d>
                      <m:r>
                        <a:rPr lang="en-US" altLang="zh-TW" sz="2000" b="0" i="1" smtClean="0">
                          <a:latin typeface="Cambria Math" panose="02040503050406030204" pitchFamily="18" charset="0"/>
                          <a:cs typeface="Times New Roman" panose="02020603050405020304" pitchFamily="18" charset="0"/>
                        </a:rPr>
                        <m:t>=</m:t>
                      </m:r>
                      <m:d>
                        <m:dPr>
                          <m:begChr m:val="{"/>
                          <m:endChr m:val=""/>
                          <m:ctrlPr>
                            <a:rPr lang="en-US" altLang="zh-TW" sz="2000" b="0" i="1" smtClean="0">
                              <a:latin typeface="Cambria Math" panose="02040503050406030204" pitchFamily="18" charset="0"/>
                              <a:cs typeface="Times New Roman" panose="02020603050405020304" pitchFamily="18" charset="0"/>
                            </a:rPr>
                          </m:ctrlPr>
                        </m:dPr>
                        <m:e>
                          <m:eqArr>
                            <m:eqArrPr>
                              <m:ctrlPr>
                                <a:rPr lang="en-US" altLang="zh-TW" sz="2000" b="0" i="1" smtClean="0">
                                  <a:latin typeface="Cambria Math" panose="02040503050406030204" pitchFamily="18" charset="0"/>
                                  <a:cs typeface="Times New Roman" panose="02020603050405020304" pitchFamily="18" charset="0"/>
                                </a:rPr>
                              </m:ctrlPr>
                            </m:eqArrPr>
                            <m:e>
                              <m:r>
                                <a:rPr lang="en-US" altLang="zh-TW" sz="2000" b="0" i="1" smtClean="0">
                                  <a:latin typeface="Cambria Math" panose="02040503050406030204" pitchFamily="18" charset="0"/>
                                  <a:cs typeface="Times New Roman" panose="02020603050405020304" pitchFamily="18" charset="0"/>
                                </a:rPr>
                                <m:t>𝑎</m:t>
                              </m:r>
                              <m:r>
                                <a:rPr lang="en-US" altLang="zh-TW" sz="2000" b="0" i="1" smtClean="0">
                                  <a:latin typeface="Cambria Math" panose="02040503050406030204" pitchFamily="18" charset="0"/>
                                  <a:cs typeface="Times New Roman" panose="02020603050405020304" pitchFamily="18" charset="0"/>
                                </a:rPr>
                                <m:t>, </m:t>
                              </m:r>
                              <m:r>
                                <m:rPr>
                                  <m:sty m:val="p"/>
                                </m:rPr>
                                <a:rPr lang="en-US" altLang="zh-TW" sz="2000" b="0" i="0" smtClean="0">
                                  <a:latin typeface="Cambria Math" panose="02040503050406030204" pitchFamily="18" charset="0"/>
                                  <a:cs typeface="Times New Roman" panose="02020603050405020304" pitchFamily="18" charset="0"/>
                                </a:rPr>
                                <m:t>if</m:t>
                              </m:r>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𝑐</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&lt;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𝑎</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       </m:t>
                              </m:r>
                            </m:e>
                            <m:e>
                              <m:r>
                                <a:rPr lang="en-US" altLang="zh-TW" sz="2000" b="0" i="1" smtClean="0">
                                  <a:latin typeface="Cambria Math" panose="02040503050406030204" pitchFamily="18" charset="0"/>
                                  <a:cs typeface="Times New Roman" panose="02020603050405020304" pitchFamily="18" charset="0"/>
                                </a:rPr>
                                <m:t>𝑏</m:t>
                              </m:r>
                              <m:r>
                                <a:rPr lang="en-US" altLang="zh-TW" sz="2000" b="0" i="1" smtClean="0">
                                  <a:latin typeface="Cambria Math" panose="02040503050406030204" pitchFamily="18" charset="0"/>
                                  <a:cs typeface="Times New Roman" panose="02020603050405020304" pitchFamily="18" charset="0"/>
                                </a:rPr>
                                <m:t>,</m:t>
                              </m:r>
                              <m:r>
                                <a:rPr lang="en-US" altLang="zh-TW" sz="2000" b="0" i="0" smtClean="0">
                                  <a:latin typeface="Cambria Math" panose="02040503050406030204" pitchFamily="18" charset="0"/>
                                  <a:cs typeface="Times New Roman" panose="02020603050405020304" pitchFamily="18" charset="0"/>
                                </a:rPr>
                                <m:t> </m:t>
                              </m:r>
                              <m:r>
                                <m:rPr>
                                  <m:sty m:val="p"/>
                                </m:rPr>
                                <a:rPr lang="en-US" altLang="zh-TW" sz="2000" b="0" i="0" smtClean="0">
                                  <a:latin typeface="Cambria Math" panose="02040503050406030204" pitchFamily="18" charset="0"/>
                                  <a:cs typeface="Times New Roman" panose="02020603050405020304" pitchFamily="18" charset="0"/>
                                </a:rPr>
                                <m:t>if</m:t>
                              </m:r>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𝑐</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&gt;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𝑏</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       </m:t>
                              </m:r>
                            </m:e>
                            <m:e>
                              <m:r>
                                <a:rPr lang="en-US" altLang="zh-TW" sz="2000" b="0" i="1" smtClean="0">
                                  <a:latin typeface="Cambria Math" panose="02040503050406030204" pitchFamily="18" charset="0"/>
                                  <a:cs typeface="Times New Roman" panose="02020603050405020304" pitchFamily="18" charset="0"/>
                                </a:rPr>
                                <m:t>𝑐</m:t>
                              </m:r>
                              <m:r>
                                <a:rPr lang="en-US" altLang="zh-TW" sz="2000" b="0" i="1" smtClean="0">
                                  <a:latin typeface="Cambria Math" panose="02040503050406030204" pitchFamily="18" charset="0"/>
                                  <a:cs typeface="Times New Roman" panose="02020603050405020304" pitchFamily="18" charset="0"/>
                                </a:rPr>
                                <m:t>, </m:t>
                              </m:r>
                              <m:r>
                                <m:rPr>
                                  <m:sty m:val="p"/>
                                </m:rPr>
                                <a:rPr lang="en-US" altLang="zh-TW" sz="2000" b="0" i="0" smtClean="0">
                                  <a:latin typeface="Cambria Math" panose="02040503050406030204" pitchFamily="18" charset="0"/>
                                  <a:cs typeface="Times New Roman" panose="02020603050405020304" pitchFamily="18" charset="0"/>
                                </a:rPr>
                                <m:t>otherwise</m:t>
                              </m:r>
                              <m:r>
                                <a:rPr lang="en-US" altLang="zh-TW" sz="2000" b="0" i="1" smtClean="0">
                                  <a:latin typeface="Cambria Math" panose="02040503050406030204" pitchFamily="18" charset="0"/>
                                  <a:cs typeface="Times New Roman" panose="02020603050405020304" pitchFamily="18" charset="0"/>
                                </a:rPr>
                                <m:t>.</m:t>
                              </m:r>
                            </m:e>
                          </m:eqArr>
                        </m:e>
                      </m:d>
                    </m:oMath>
                  </m:oMathPara>
                </a14:m>
                <a:endParaRPr lang="en-US" altLang="zh-TW" sz="2000" b="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r="-1118"/>
                </a:stretch>
              </a:blipFill>
            </p:spPr>
            <p:txBody>
              <a:bodyPr/>
              <a:lstStyle/>
              <a:p>
                <a:r>
                  <a:rPr lang="zh-TW" altLang="en-US">
                    <a:noFill/>
                  </a:rPr>
                  <a:t> </a:t>
                </a:r>
              </a:p>
            </p:txBody>
          </p:sp>
        </mc:Fallback>
      </mc:AlternateContent>
      <p:sp>
        <p:nvSpPr>
          <p:cNvPr id="5" name="投影片編號版面配置區 4">
            <a:extLst>
              <a:ext uri="{FF2B5EF4-FFF2-40B4-BE49-F238E27FC236}">
                <a16:creationId xmlns:a16="http://schemas.microsoft.com/office/drawing/2014/main" id="{91DA4428-D225-43F4-B5C6-28F248FB83D6}"/>
              </a:ext>
            </a:extLst>
          </p:cNvPr>
          <p:cNvSpPr>
            <a:spLocks noGrp="1"/>
          </p:cNvSpPr>
          <p:nvPr>
            <p:ph type="sldNum" sz="quarter" idx="12"/>
          </p:nvPr>
        </p:nvSpPr>
        <p:spPr/>
        <p:txBody>
          <a:bodyPr/>
          <a:lstStyle/>
          <a:p>
            <a:pPr>
              <a:defRPr/>
            </a:pPr>
            <a:fld id="{9A44A0BB-55BA-4661-B7B8-15A99966D2EB}" type="slidenum">
              <a:rPr lang="zh-TW" altLang="en-US" smtClean="0"/>
              <a:pPr>
                <a:defRPr/>
              </a:pPr>
              <a:t>29</a:t>
            </a:fld>
            <a:endParaRPr lang="en-US" altLang="zh-TW" dirty="0"/>
          </a:p>
        </p:txBody>
      </p:sp>
      <p:sp>
        <p:nvSpPr>
          <p:cNvPr id="6" name="矩形 5">
            <a:extLst>
              <a:ext uri="{FF2B5EF4-FFF2-40B4-BE49-F238E27FC236}">
                <a16:creationId xmlns:a16="http://schemas.microsoft.com/office/drawing/2014/main" id="{04A6ACF7-17B7-41AD-A26F-B9188D8934DB}"/>
              </a:ext>
            </a:extLst>
          </p:cNvPr>
          <p:cNvSpPr/>
          <p:nvPr/>
        </p:nvSpPr>
        <p:spPr>
          <a:xfrm>
            <a:off x="8145989" y="2370019"/>
            <a:ext cx="569387" cy="369332"/>
          </a:xfrm>
          <a:prstGeom prst="rect">
            <a:avLst/>
          </a:prstGeom>
        </p:spPr>
        <p:txBody>
          <a:bodyPr wrap="none">
            <a:spAutoFit/>
          </a:bodyPr>
          <a:lstStyle/>
          <a:p>
            <a:r>
              <a:rPr lang="en-US" altLang="zh-TW" dirty="0"/>
              <a:t>(14)</a:t>
            </a:r>
            <a:endParaRPr lang="zh-TW" altLang="en-US" dirty="0"/>
          </a:p>
        </p:txBody>
      </p:sp>
      <p:sp>
        <p:nvSpPr>
          <p:cNvPr id="7" name="矩形 6">
            <a:extLst>
              <a:ext uri="{FF2B5EF4-FFF2-40B4-BE49-F238E27FC236}">
                <a16:creationId xmlns:a16="http://schemas.microsoft.com/office/drawing/2014/main" id="{55E8D390-3001-4C90-8421-01110B4DCAFC}"/>
              </a:ext>
            </a:extLst>
          </p:cNvPr>
          <p:cNvSpPr/>
          <p:nvPr/>
        </p:nvSpPr>
        <p:spPr>
          <a:xfrm>
            <a:off x="8145988" y="2739351"/>
            <a:ext cx="569387" cy="369332"/>
          </a:xfrm>
          <a:prstGeom prst="rect">
            <a:avLst/>
          </a:prstGeom>
        </p:spPr>
        <p:txBody>
          <a:bodyPr wrap="none">
            <a:spAutoFit/>
          </a:bodyPr>
          <a:lstStyle/>
          <a:p>
            <a:r>
              <a:rPr lang="en-US" altLang="zh-TW" dirty="0"/>
              <a:t>(15)</a:t>
            </a:r>
            <a:endParaRPr lang="zh-TW" altLang="en-US" dirty="0"/>
          </a:p>
        </p:txBody>
      </p:sp>
      <p:sp>
        <p:nvSpPr>
          <p:cNvPr id="8" name="矩形 7">
            <a:extLst>
              <a:ext uri="{FF2B5EF4-FFF2-40B4-BE49-F238E27FC236}">
                <a16:creationId xmlns:a16="http://schemas.microsoft.com/office/drawing/2014/main" id="{85D99A73-EF1B-4D92-ADC0-B64CE94D208E}"/>
              </a:ext>
            </a:extLst>
          </p:cNvPr>
          <p:cNvSpPr/>
          <p:nvPr/>
        </p:nvSpPr>
        <p:spPr>
          <a:xfrm>
            <a:off x="8145988" y="5139693"/>
            <a:ext cx="569387" cy="369332"/>
          </a:xfrm>
          <a:prstGeom prst="rect">
            <a:avLst/>
          </a:prstGeom>
        </p:spPr>
        <p:txBody>
          <a:bodyPr wrap="none">
            <a:spAutoFit/>
          </a:bodyPr>
          <a:lstStyle/>
          <a:p>
            <a:r>
              <a:rPr lang="en-US" altLang="zh-TW" dirty="0"/>
              <a:t>(16)</a:t>
            </a:r>
            <a:endParaRPr lang="zh-TW" altLang="en-US" dirty="0"/>
          </a:p>
        </p:txBody>
      </p:sp>
    </p:spTree>
    <p:extLst>
      <p:ext uri="{BB962C8B-B14F-4D97-AF65-F5344CB8AC3E}">
        <p14:creationId xmlns:p14="http://schemas.microsoft.com/office/powerpoint/2010/main" val="2578486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Introduction</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JEM applies the classic block-based hybrid video coding architecture which exploits inter-picture prediction to minimize temporal statistical redundancy, intra-picture prediction to reduce spatial statistical redundancy, transform coding of the prediction residual signals to further reduce spatial statistical redundancy, and in-loop filters to attenuate compression artifacts.</a:t>
            </a:r>
          </a:p>
          <a:p>
            <a:pPr algn="just">
              <a:defRPr/>
            </a:pPr>
            <a:endParaRPr lang="en-US" altLang="zh-TW" sz="2000" dirty="0"/>
          </a:p>
          <a:p>
            <a:endParaRPr lang="zh-TW" altLang="en-US" dirty="0"/>
          </a:p>
        </p:txBody>
      </p:sp>
      <p:sp>
        <p:nvSpPr>
          <p:cNvPr id="5" name="投影片編號版面配置區 4">
            <a:extLst>
              <a:ext uri="{FF2B5EF4-FFF2-40B4-BE49-F238E27FC236}">
                <a16:creationId xmlns:a16="http://schemas.microsoft.com/office/drawing/2014/main" id="{6156D323-30B1-4CE8-92CD-CAC3A6C17A5E}"/>
              </a:ext>
            </a:extLst>
          </p:cNvPr>
          <p:cNvSpPr>
            <a:spLocks noGrp="1"/>
          </p:cNvSpPr>
          <p:nvPr>
            <p:ph type="sldNum" sz="quarter" idx="12"/>
          </p:nvPr>
        </p:nvSpPr>
        <p:spPr/>
        <p:txBody>
          <a:bodyPr/>
          <a:lstStyle/>
          <a:p>
            <a:pPr>
              <a:defRPr/>
            </a:pPr>
            <a:fld id="{9A44A0BB-55BA-4661-B7B8-15A99966D2EB}" type="slidenum">
              <a:rPr lang="zh-TW" altLang="en-US" smtClean="0"/>
              <a:pPr>
                <a:defRPr/>
              </a:pPr>
              <a:t>3</a:t>
            </a:fld>
            <a:endParaRPr lang="en-US" altLang="zh-TW" dirty="0"/>
          </a:p>
        </p:txBody>
      </p:sp>
    </p:spTree>
    <p:extLst>
      <p:ext uri="{BB962C8B-B14F-4D97-AF65-F5344CB8AC3E}">
        <p14:creationId xmlns:p14="http://schemas.microsoft.com/office/powerpoint/2010/main" val="42685143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Pattern-matched motion vector derivation</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When a block is coded with pattern-matched MV derivation (PMMVD) or decoder side MV derivation (DMVD) mode, the MV information of the block is derived at decoder only.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two types of DMVD, i.e., template matching based DMVD and mirror based bi-directional DMVD using SAD, are applied.</a:t>
            </a:r>
          </a:p>
          <a:p>
            <a:pPr algn="just"/>
            <a:endParaRPr lang="en-US" altLang="zh-TW" sz="2000" b="0" dirty="0">
              <a:latin typeface="Times New Roman" panose="02020603050405020304" pitchFamily="18" charset="0"/>
              <a:cs typeface="Times New Roman" panose="02020603050405020304" pitchFamily="18" charset="0"/>
            </a:endParaRPr>
          </a:p>
          <a:p>
            <a:pPr algn="just"/>
            <a:r>
              <a:rPr lang="en-US" altLang="zh-TW" sz="2000" dirty="0">
                <a:latin typeface="Times-Roman"/>
              </a:rPr>
              <a:t>By template matching, motion information of the current block is determined by finding the closest match between a template (top and left neighboring blocks) in the current picture and a corresponding area in a reference picture. </a:t>
            </a:r>
          </a:p>
          <a:p>
            <a:pPr algn="just"/>
            <a:endParaRPr lang="en-US" altLang="zh-TW" sz="2000" dirty="0">
              <a:latin typeface="Times-Roman"/>
            </a:endParaRPr>
          </a:p>
          <a:p>
            <a:pPr algn="just"/>
            <a:r>
              <a:rPr lang="en-US" altLang="zh-TW" sz="2000" dirty="0">
                <a:latin typeface="Times-Roman"/>
              </a:rPr>
              <a:t>The MV of the template can be used as the MV of the current block. </a:t>
            </a:r>
            <a:endParaRPr lang="zh-TW" altLang="en-US" sz="2000" dirty="0">
              <a:latin typeface="Times New Roman" panose="02020603050405020304" pitchFamily="18" charset="0"/>
              <a:cs typeface="Times New Roman" panose="02020603050405020304" pitchFamily="18" charset="0"/>
            </a:endParaRPr>
          </a:p>
          <a:p>
            <a:pPr algn="just"/>
            <a:endParaRPr lang="en-US" altLang="zh-TW" sz="2000" dirty="0">
              <a:latin typeface="Times-Roman"/>
            </a:endParaRPr>
          </a:p>
          <a:p>
            <a:pPr algn="just"/>
            <a:endParaRPr lang="en-US" altLang="zh-TW" sz="2000" b="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6B737F1D-C958-48FD-9CBA-9E21D3B291A6}"/>
              </a:ext>
            </a:extLst>
          </p:cNvPr>
          <p:cNvSpPr>
            <a:spLocks noGrp="1"/>
          </p:cNvSpPr>
          <p:nvPr>
            <p:ph type="sldNum" sz="quarter" idx="12"/>
          </p:nvPr>
        </p:nvSpPr>
        <p:spPr/>
        <p:txBody>
          <a:bodyPr/>
          <a:lstStyle/>
          <a:p>
            <a:pPr>
              <a:defRPr/>
            </a:pPr>
            <a:fld id="{9A44A0BB-55BA-4661-B7B8-15A99966D2EB}" type="slidenum">
              <a:rPr lang="zh-TW" altLang="en-US" smtClean="0"/>
              <a:pPr>
                <a:defRPr/>
              </a:pPr>
              <a:t>30</a:t>
            </a:fld>
            <a:endParaRPr lang="en-US" altLang="zh-TW" dirty="0"/>
          </a:p>
        </p:txBody>
      </p:sp>
    </p:spTree>
    <p:extLst>
      <p:ext uri="{BB962C8B-B14F-4D97-AF65-F5344CB8AC3E}">
        <p14:creationId xmlns:p14="http://schemas.microsoft.com/office/powerpoint/2010/main" val="41584362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sz="3200" dirty="0">
                <a:solidFill>
                  <a:srgbClr val="FAFD00"/>
                </a:solidFill>
              </a:rPr>
              <a:t>Pattern-matched motion vector derivation (cont.)</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endParaRPr lang="en-US" altLang="zh-TW" sz="2000" dirty="0">
              <a:latin typeface="Times-Roman"/>
            </a:endParaRPr>
          </a:p>
          <a:p>
            <a:pPr algn="just"/>
            <a:endParaRPr lang="en-US" altLang="zh-TW" sz="2000" dirty="0">
              <a:latin typeface="Times-Roman"/>
            </a:endParaRPr>
          </a:p>
          <a:p>
            <a:pPr algn="just"/>
            <a:endParaRPr lang="en-US" altLang="zh-TW" sz="2000" dirty="0">
              <a:latin typeface="Times-Roman"/>
            </a:endParaRPr>
          </a:p>
          <a:p>
            <a:pPr algn="just"/>
            <a:endParaRPr lang="en-US" altLang="zh-TW" sz="2000" dirty="0">
              <a:latin typeface="Times-Roman"/>
            </a:endParaRPr>
          </a:p>
          <a:p>
            <a:pPr algn="just"/>
            <a:endParaRPr lang="en-US" altLang="zh-TW" sz="2000" dirty="0">
              <a:latin typeface="Times-Roman"/>
            </a:endParaRPr>
          </a:p>
          <a:p>
            <a:pPr algn="just"/>
            <a:r>
              <a:rPr lang="en-US" altLang="zh-TW" sz="2000" dirty="0">
                <a:latin typeface="Times-Roman"/>
              </a:rPr>
              <a:t>Bilateral matching is used to derive motion information of the current CU by finding the closest match between two blocks along the motion trajectory of the current CU in two different reference pictures. Bilateral matching may become mirror based bidirectional MV searching.</a:t>
            </a:r>
            <a:endParaRPr lang="en-US" altLang="zh-TW" sz="2000" b="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C26DD20C-CFC8-465D-AED2-B47392E239E8}"/>
              </a:ext>
            </a:extLst>
          </p:cNvPr>
          <p:cNvSpPr>
            <a:spLocks noGrp="1"/>
          </p:cNvSpPr>
          <p:nvPr>
            <p:ph type="sldNum" sz="quarter" idx="12"/>
          </p:nvPr>
        </p:nvSpPr>
        <p:spPr/>
        <p:txBody>
          <a:bodyPr/>
          <a:lstStyle/>
          <a:p>
            <a:pPr>
              <a:defRPr/>
            </a:pPr>
            <a:fld id="{9A44A0BB-55BA-4661-B7B8-15A99966D2EB}" type="slidenum">
              <a:rPr lang="zh-TW" altLang="en-US" smtClean="0"/>
              <a:pPr>
                <a:defRPr/>
              </a:pPr>
              <a:t>31</a:t>
            </a:fld>
            <a:endParaRPr lang="en-US" altLang="zh-TW" dirty="0"/>
          </a:p>
        </p:txBody>
      </p:sp>
      <p:pic>
        <p:nvPicPr>
          <p:cNvPr id="6" name="圖片 5">
            <a:extLst>
              <a:ext uri="{FF2B5EF4-FFF2-40B4-BE49-F238E27FC236}">
                <a16:creationId xmlns:a16="http://schemas.microsoft.com/office/drawing/2014/main" id="{860BD1F9-87F1-4048-8256-C2F8F9A280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7270" y="4822372"/>
            <a:ext cx="4929461" cy="1800000"/>
          </a:xfrm>
          <a:prstGeom prst="rect">
            <a:avLst/>
          </a:prstGeom>
        </p:spPr>
      </p:pic>
      <p:pic>
        <p:nvPicPr>
          <p:cNvPr id="7" name="圖片 6">
            <a:extLst>
              <a:ext uri="{FF2B5EF4-FFF2-40B4-BE49-F238E27FC236}">
                <a16:creationId xmlns:a16="http://schemas.microsoft.com/office/drawing/2014/main" id="{DF8290AA-B1F0-4FAD-819D-85919BF679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4775" y="1418657"/>
            <a:ext cx="4414449" cy="1800000"/>
          </a:xfrm>
          <a:prstGeom prst="rect">
            <a:avLst/>
          </a:prstGeom>
        </p:spPr>
      </p:pic>
    </p:spTree>
    <p:extLst>
      <p:ext uri="{BB962C8B-B14F-4D97-AF65-F5344CB8AC3E}">
        <p14:creationId xmlns:p14="http://schemas.microsoft.com/office/powerpoint/2010/main" val="36222898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Transform</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HEVC, DCT-II was supported from 4</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4 to 32</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32 transform unit sizes, whereas in JEM, large </a:t>
                </a:r>
                <a:r>
                  <a:rPr lang="en-US" altLang="zh-TW" sz="2000" dirty="0" err="1">
                    <a:latin typeface="Times New Roman" panose="02020603050405020304" pitchFamily="18" charset="0"/>
                    <a:cs typeface="Times New Roman" panose="02020603050405020304" pitchFamily="18" charset="0"/>
                  </a:rPr>
                  <a:t>blocksize</a:t>
                </a:r>
                <a:r>
                  <a:rPr lang="en-US" altLang="zh-TW" sz="2000" dirty="0">
                    <a:latin typeface="Times New Roman" panose="02020603050405020304" pitchFamily="18" charset="0"/>
                    <a:cs typeface="Times New Roman" panose="02020603050405020304" pitchFamily="18" charset="0"/>
                  </a:rPr>
                  <a:t> transforms, up to 128</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128 in size, are enabled.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four kernels in addition to DCT-II have been defined to further enhance coding performance.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To keep the intermediate values of the transformed coefficients within the range of 16-bit, after horizontal and after vertical transform, all coefficients are right shifted by 2 bits more than those in HEVC.</a:t>
                </a:r>
              </a:p>
              <a:p>
                <a:pPr algn="just"/>
                <a:endParaRPr lang="en-US" altLang="zh-TW" sz="2000" dirty="0">
                  <a:latin typeface="Times New Roman" panose="02020603050405020304" pitchFamily="18" charset="0"/>
                  <a:cs typeface="Times New Roman" panose="02020603050405020304" pitchFamily="18" charset="0"/>
                </a:endParaRPr>
              </a:p>
              <a:p>
                <a:pPr algn="just"/>
                <a:endParaRPr lang="en-US" altLang="zh-TW" sz="2000" dirty="0">
                  <a:latin typeface="Times New Roman" panose="02020603050405020304" pitchFamily="18" charset="0"/>
                  <a:cs typeface="Times New Roman" panose="02020603050405020304" pitchFamily="18" charset="0"/>
                </a:endParaRPr>
              </a:p>
              <a:p>
                <a:pPr algn="just"/>
                <a:endParaRPr lang="en-US" altLang="zh-TW"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投影片編號版面配置區 4">
            <a:extLst>
              <a:ext uri="{FF2B5EF4-FFF2-40B4-BE49-F238E27FC236}">
                <a16:creationId xmlns:a16="http://schemas.microsoft.com/office/drawing/2014/main" id="{F758AD67-EDCB-40F5-9535-320ADAA2BAA0}"/>
              </a:ext>
            </a:extLst>
          </p:cNvPr>
          <p:cNvSpPr>
            <a:spLocks noGrp="1"/>
          </p:cNvSpPr>
          <p:nvPr>
            <p:ph type="sldNum" sz="quarter" idx="12"/>
          </p:nvPr>
        </p:nvSpPr>
        <p:spPr/>
        <p:txBody>
          <a:bodyPr/>
          <a:lstStyle/>
          <a:p>
            <a:pPr>
              <a:defRPr/>
            </a:pPr>
            <a:fld id="{9A44A0BB-55BA-4661-B7B8-15A99966D2EB}" type="slidenum">
              <a:rPr lang="zh-TW" altLang="en-US" smtClean="0"/>
              <a:pPr>
                <a:defRPr/>
              </a:pPr>
              <a:t>32</a:t>
            </a:fld>
            <a:endParaRPr lang="en-US" altLang="zh-TW" dirty="0"/>
          </a:p>
        </p:txBody>
      </p:sp>
    </p:spTree>
    <p:extLst>
      <p:ext uri="{BB962C8B-B14F-4D97-AF65-F5344CB8AC3E}">
        <p14:creationId xmlns:p14="http://schemas.microsoft.com/office/powerpoint/2010/main" val="31178712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sz="3200" dirty="0"/>
              <a:t>Transform basis functions of DCT-II/V/VIII and DST-I/VII</a:t>
            </a:r>
            <a:endParaRPr lang="zh-TW" altLang="en-US" sz="3200" dirty="0"/>
          </a:p>
        </p:txBody>
      </p:sp>
      <mc:AlternateContent xmlns:mc="http://schemas.openxmlformats.org/markup-compatibility/2006" xmlns:a14="http://schemas.microsoft.com/office/drawing/2010/main">
        <mc:Choice Requires="a14">
          <p:graphicFrame>
            <p:nvGraphicFramePr>
              <p:cNvPr id="5" name="內容版面配置區 4">
                <a:extLst>
                  <a:ext uri="{FF2B5EF4-FFF2-40B4-BE49-F238E27FC236}">
                    <a16:creationId xmlns:a16="http://schemas.microsoft.com/office/drawing/2014/main" id="{5F69E9E6-A5B8-4A1D-9CDC-9DF5E8D35326}"/>
                  </a:ext>
                </a:extLst>
              </p:cNvPr>
              <p:cNvGraphicFramePr>
                <a:graphicFrameLocks noGrp="1"/>
              </p:cNvGraphicFramePr>
              <p:nvPr>
                <p:ph idx="1"/>
                <p:extLst>
                  <p:ext uri="{D42A27DB-BD31-4B8C-83A1-F6EECF244321}">
                    <p14:modId xmlns:p14="http://schemas.microsoft.com/office/powerpoint/2010/main" val="2703429335"/>
                  </p:ext>
                </p:extLst>
              </p:nvPr>
            </p:nvGraphicFramePr>
            <p:xfrm>
              <a:off x="1922207" y="1361883"/>
              <a:ext cx="5299587" cy="5115117"/>
            </p:xfrm>
            <a:graphic>
              <a:graphicData uri="http://schemas.openxmlformats.org/drawingml/2006/table">
                <a:tbl>
                  <a:tblPr firstRow="1" bandRow="1">
                    <a:tableStyleId>{5940675A-B579-460E-94D1-54222C63F5DA}</a:tableStyleId>
                  </a:tblPr>
                  <a:tblGrid>
                    <a:gridCol w="1214284">
                      <a:extLst>
                        <a:ext uri="{9D8B030D-6E8A-4147-A177-3AD203B41FA5}">
                          <a16:colId xmlns:a16="http://schemas.microsoft.com/office/drawing/2014/main" val="3371815506"/>
                        </a:ext>
                      </a:extLst>
                    </a:gridCol>
                    <a:gridCol w="4085303">
                      <a:extLst>
                        <a:ext uri="{9D8B030D-6E8A-4147-A177-3AD203B41FA5}">
                          <a16:colId xmlns:a16="http://schemas.microsoft.com/office/drawing/2014/main" val="345708"/>
                        </a:ext>
                      </a:extLst>
                    </a:gridCol>
                  </a:tblGrid>
                  <a:tr h="370840">
                    <a:tc>
                      <a:txBody>
                        <a:bodyPr/>
                        <a:lstStyle/>
                        <a:p>
                          <a:pPr algn="ctr"/>
                          <a:r>
                            <a:rPr lang="en-US" altLang="zh-TW" sz="1600" dirty="0"/>
                            <a:t>transforms</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altLang="zh-TW" sz="1600" dirty="0"/>
                            <a:t>basis function </a:t>
                          </a:r>
                          <a14:m>
                            <m:oMath xmlns:m="http://schemas.openxmlformats.org/officeDocument/2006/math">
                              <m:sSub>
                                <m:sSubPr>
                                  <m:ctrlPr>
                                    <a:rPr lang="en-US" altLang="zh-TW" sz="1600" i="1" smtClean="0">
                                      <a:latin typeface="Cambria Math" panose="02040503050406030204" pitchFamily="18" charset="0"/>
                                    </a:rPr>
                                  </m:ctrlPr>
                                </m:sSubPr>
                                <m:e>
                                  <m:r>
                                    <a:rPr lang="en-US" altLang="zh-TW" sz="1600" smtClean="0">
                                      <a:latin typeface="Cambria Math" panose="02040503050406030204" pitchFamily="18" charset="0"/>
                                    </a:rPr>
                                    <m:t>𝑇</m:t>
                                  </m:r>
                                </m:e>
                                <m:sub>
                                  <m:r>
                                    <a:rPr lang="en-US" altLang="zh-TW" sz="1600" smtClean="0">
                                      <a:latin typeface="Cambria Math" panose="02040503050406030204" pitchFamily="18" charset="0"/>
                                    </a:rPr>
                                    <m:t>𝑖</m:t>
                                  </m:r>
                                </m:sub>
                              </m:sSub>
                              <m:d>
                                <m:dPr>
                                  <m:ctrlPr>
                                    <a:rPr lang="en-US" altLang="zh-TW" sz="1600" i="1" smtClean="0">
                                      <a:latin typeface="Cambria Math" panose="02040503050406030204" pitchFamily="18" charset="0"/>
                                    </a:rPr>
                                  </m:ctrlPr>
                                </m:dPr>
                                <m:e>
                                  <m:r>
                                    <a:rPr lang="en-US" altLang="zh-TW" sz="1600" smtClean="0">
                                      <a:latin typeface="Cambria Math" panose="02040503050406030204" pitchFamily="18" charset="0"/>
                                    </a:rPr>
                                    <m:t>𝑗</m:t>
                                  </m:r>
                                </m:e>
                              </m:d>
                              <m:r>
                                <a:rPr lang="en-US" altLang="zh-TW" sz="1600" smtClean="0">
                                  <a:latin typeface="Cambria Math" panose="02040503050406030204" pitchFamily="18" charset="0"/>
                                </a:rPr>
                                <m:t>, </m:t>
                              </m:r>
                              <m:r>
                                <a:rPr lang="en-US" altLang="zh-TW" sz="1600" smtClean="0">
                                  <a:latin typeface="Cambria Math" panose="02040503050406030204" pitchFamily="18" charset="0"/>
                                </a:rPr>
                                <m:t>𝑖</m:t>
                              </m:r>
                              <m:r>
                                <a:rPr lang="en-US" altLang="zh-TW" sz="1600" smtClean="0">
                                  <a:latin typeface="Cambria Math" panose="02040503050406030204" pitchFamily="18" charset="0"/>
                                </a:rPr>
                                <m:t>, </m:t>
                              </m:r>
                              <m:r>
                                <a:rPr lang="en-US" altLang="zh-TW" sz="1600" smtClean="0">
                                  <a:latin typeface="Cambria Math" panose="02040503050406030204" pitchFamily="18" charset="0"/>
                                </a:rPr>
                                <m:t>𝑗</m:t>
                              </m:r>
                              <m:r>
                                <a:rPr lang="en-US" altLang="zh-TW" sz="1600" smtClean="0">
                                  <a:latin typeface="Cambria Math" panose="02040503050406030204" pitchFamily="18" charset="0"/>
                                </a:rPr>
                                <m:t>=0,1,…,</m:t>
                              </m:r>
                              <m:r>
                                <a:rPr lang="en-US" altLang="zh-TW" sz="1600" smtClean="0">
                                  <a:latin typeface="Cambria Math" panose="02040503050406030204" pitchFamily="18" charset="0"/>
                                </a:rPr>
                                <m:t>𝑁</m:t>
                              </m:r>
                              <m:r>
                                <a:rPr lang="en-US" altLang="zh-TW" sz="1600" smtClean="0">
                                  <a:latin typeface="Cambria Math" panose="02040503050406030204" pitchFamily="18" charset="0"/>
                                </a:rPr>
                                <m:t>−1</m:t>
                              </m:r>
                            </m:oMath>
                          </a14:m>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59217776"/>
                      </a:ext>
                    </a:extLst>
                  </a:tr>
                  <a:tr h="370840">
                    <a:tc>
                      <a:txBody>
                        <a:bodyPr/>
                        <a:lstStyle/>
                        <a:p>
                          <a:pPr algn="ctr"/>
                          <a:r>
                            <a:rPr lang="en-US" altLang="zh-TW" sz="1600" dirty="0"/>
                            <a:t>DCT-II</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14:m>
                            <m:oMathPara xmlns:m="http://schemas.openxmlformats.org/officeDocument/2006/math">
                              <m:oMathParaPr>
                                <m:jc m:val="centerGroup"/>
                              </m:oMathParaPr>
                              <m:oMath xmlns:m="http://schemas.openxmlformats.org/officeDocument/2006/math">
                                <m:sSub>
                                  <m:sSubPr>
                                    <m:ctrlPr>
                                      <a:rPr lang="en-US" altLang="zh-TW" sz="1600" i="1" smtClean="0">
                                        <a:latin typeface="Cambria Math" panose="02040503050406030204" pitchFamily="18" charset="0"/>
                                      </a:rPr>
                                    </m:ctrlPr>
                                  </m:sSubPr>
                                  <m:e>
                                    <m:r>
                                      <a:rPr lang="en-US" altLang="zh-TW" sz="1600" smtClean="0">
                                        <a:latin typeface="Cambria Math" panose="02040503050406030204" pitchFamily="18" charset="0"/>
                                      </a:rPr>
                                      <m:t>𝑇</m:t>
                                    </m:r>
                                  </m:e>
                                  <m:sub>
                                    <m:r>
                                      <a:rPr lang="en-US" altLang="zh-TW" sz="1600" smtClean="0">
                                        <a:latin typeface="Cambria Math" panose="02040503050406030204" pitchFamily="18" charset="0"/>
                                      </a:rPr>
                                      <m:t>𝑖</m:t>
                                    </m:r>
                                  </m:sub>
                                </m:sSub>
                                <m:d>
                                  <m:dPr>
                                    <m:ctrlPr>
                                      <a:rPr lang="en-US" altLang="zh-TW" sz="1600" i="1" smtClean="0">
                                        <a:latin typeface="Cambria Math" panose="02040503050406030204" pitchFamily="18" charset="0"/>
                                      </a:rPr>
                                    </m:ctrlPr>
                                  </m:dPr>
                                  <m:e>
                                    <m:r>
                                      <a:rPr lang="en-US" altLang="zh-TW" sz="1600" smtClean="0">
                                        <a:latin typeface="Cambria Math" panose="02040503050406030204" pitchFamily="18" charset="0"/>
                                      </a:rPr>
                                      <m:t>𝑗</m:t>
                                    </m:r>
                                  </m:e>
                                </m:d>
                                <m:r>
                                  <a:rPr lang="en-US" altLang="zh-TW" sz="1600" smtClean="0">
                                    <a:latin typeface="Cambria Math" panose="02040503050406030204" pitchFamily="18" charset="0"/>
                                  </a:rPr>
                                  <m:t>=</m:t>
                                </m:r>
                                <m:sSub>
                                  <m:sSubPr>
                                    <m:ctrlPr>
                                      <a:rPr lang="en-US" altLang="zh-TW" sz="1600" i="1" smtClean="0">
                                        <a:latin typeface="Cambria Math" panose="02040503050406030204" pitchFamily="18" charset="0"/>
                                      </a:rPr>
                                    </m:ctrlPr>
                                  </m:sSubPr>
                                  <m:e>
                                    <m:r>
                                      <a:rPr lang="zh-TW" altLang="en-US" sz="1600" smtClean="0">
                                        <a:latin typeface="Cambria Math" panose="02040503050406030204" pitchFamily="18" charset="0"/>
                                      </a:rPr>
                                      <m:t>𝜔</m:t>
                                    </m:r>
                                  </m:e>
                                  <m:sub>
                                    <m:r>
                                      <a:rPr lang="en-US" altLang="zh-TW" sz="1600" smtClean="0">
                                        <a:latin typeface="Cambria Math" panose="02040503050406030204" pitchFamily="18" charset="0"/>
                                      </a:rPr>
                                      <m:t>0</m:t>
                                    </m:r>
                                  </m:sub>
                                </m:sSub>
                                <m:r>
                                  <a:rPr lang="en-US" altLang="zh-TW" sz="1600" smtClean="0">
                                    <a:latin typeface="Cambria Math" panose="02040503050406030204" pitchFamily="18" charset="0"/>
                                  </a:rPr>
                                  <m:t>∙</m:t>
                                </m:r>
                                <m:rad>
                                  <m:radPr>
                                    <m:degHide m:val="on"/>
                                    <m:ctrlPr>
                                      <a:rPr lang="en-US" altLang="zh-TW" sz="1600" i="1" smtClean="0">
                                        <a:latin typeface="Cambria Math" panose="02040503050406030204" pitchFamily="18" charset="0"/>
                                      </a:rPr>
                                    </m:ctrlPr>
                                  </m:radPr>
                                  <m:deg/>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en-US" altLang="zh-TW" sz="1600" smtClean="0">
                                                <a:latin typeface="Cambria Math" panose="02040503050406030204" pitchFamily="18" charset="0"/>
                                              </a:rPr>
                                              <m:t>2</m:t>
                                            </m:r>
                                          </m:num>
                                          <m:den>
                                            <m:r>
                                              <a:rPr lang="en-US" altLang="zh-TW" sz="1600" smtClean="0">
                                                <a:latin typeface="Cambria Math" panose="02040503050406030204" pitchFamily="18" charset="0"/>
                                              </a:rPr>
                                              <m:t>𝑁</m:t>
                                            </m:r>
                                          </m:den>
                                        </m:f>
                                      </m:e>
                                    </m:box>
                                  </m:e>
                                </m:rad>
                                <m:r>
                                  <a:rPr lang="en-US" altLang="zh-TW" sz="1600" smtClean="0">
                                    <a:latin typeface="Cambria Math" panose="02040503050406030204" pitchFamily="18" charset="0"/>
                                  </a:rPr>
                                  <m:t>∙</m:t>
                                </m:r>
                                <m:func>
                                  <m:funcPr>
                                    <m:ctrlPr>
                                      <a:rPr lang="en-US" altLang="zh-TW" sz="1600" i="1" smtClean="0">
                                        <a:latin typeface="Cambria Math" panose="02040503050406030204" pitchFamily="18" charset="0"/>
                                      </a:rPr>
                                    </m:ctrlPr>
                                  </m:funcPr>
                                  <m:fName>
                                    <m:r>
                                      <m:rPr>
                                        <m:sty m:val="p"/>
                                      </m:rPr>
                                      <a:rPr lang="en-US" altLang="zh-TW" sz="1600" smtClean="0">
                                        <a:latin typeface="Cambria Math" panose="02040503050406030204" pitchFamily="18" charset="0"/>
                                      </a:rPr>
                                      <m:t>cos</m:t>
                                    </m:r>
                                  </m:fName>
                                  <m:e>
                                    <m:d>
                                      <m:dPr>
                                        <m:ctrlPr>
                                          <a:rPr lang="en-US" altLang="zh-TW" sz="1600" i="1" smtClean="0">
                                            <a:latin typeface="Cambria Math" panose="02040503050406030204" pitchFamily="18" charset="0"/>
                                          </a:rPr>
                                        </m:ctrlPr>
                                      </m:dPr>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zh-TW" altLang="en-US" sz="1600" smtClean="0">
                                                    <a:latin typeface="Cambria Math" panose="02040503050406030204" pitchFamily="18" charset="0"/>
                                                  </a:rPr>
                                                  <m:t>𝜋</m:t>
                                                </m:r>
                                                <m:r>
                                                  <a:rPr lang="zh-TW" altLang="en-US" sz="1600" smtClean="0">
                                                    <a:latin typeface="Cambria Math" panose="02040503050406030204" pitchFamily="18" charset="0"/>
                                                  </a:rPr>
                                                  <m:t>∙</m:t>
                                                </m:r>
                                                <m:r>
                                                  <a:rPr lang="en-US" altLang="zh-TW" sz="1600" smtClean="0">
                                                    <a:latin typeface="Cambria Math" panose="02040503050406030204" pitchFamily="18" charset="0"/>
                                                  </a:rPr>
                                                  <m:t>𝑖</m:t>
                                                </m:r>
                                                <m:r>
                                                  <a:rPr lang="en-US" altLang="zh-TW" sz="1600" smtClean="0">
                                                    <a:latin typeface="Cambria Math" panose="02040503050406030204" pitchFamily="18" charset="0"/>
                                                  </a:rPr>
                                                  <m:t>∙</m:t>
                                                </m:r>
                                                <m:d>
                                                  <m:dPr>
                                                    <m:ctrlPr>
                                                      <a:rPr lang="en-US" altLang="zh-TW" sz="1600" i="1" smtClean="0">
                                                        <a:latin typeface="Cambria Math" panose="02040503050406030204" pitchFamily="18" charset="0"/>
                                                      </a:rPr>
                                                    </m:ctrlPr>
                                                  </m:dPr>
                                                  <m:e>
                                                    <m:r>
                                                      <a:rPr lang="en-US" altLang="zh-TW" sz="1600" smtClean="0">
                                                        <a:latin typeface="Cambria Math" panose="02040503050406030204" pitchFamily="18" charset="0"/>
                                                      </a:rPr>
                                                      <m:t>2</m:t>
                                                    </m:r>
                                                    <m:r>
                                                      <a:rPr lang="en-US" altLang="zh-TW" sz="1600" smtClean="0">
                                                        <a:latin typeface="Cambria Math" panose="02040503050406030204" pitchFamily="18" charset="0"/>
                                                      </a:rPr>
                                                      <m:t>𝑗</m:t>
                                                    </m:r>
                                                    <m:r>
                                                      <a:rPr lang="en-US" altLang="zh-TW" sz="1600" smtClean="0">
                                                        <a:latin typeface="Cambria Math" panose="02040503050406030204" pitchFamily="18" charset="0"/>
                                                      </a:rPr>
                                                      <m:t>+1</m:t>
                                                    </m:r>
                                                  </m:e>
                                                </m:d>
                                              </m:num>
                                              <m:den>
                                                <m:r>
                                                  <a:rPr lang="en-US" altLang="zh-TW" sz="1600" smtClean="0">
                                                    <a:latin typeface="Cambria Math" panose="02040503050406030204" pitchFamily="18" charset="0"/>
                                                  </a:rPr>
                                                  <m:t>2</m:t>
                                                </m:r>
                                                <m:r>
                                                  <a:rPr lang="en-US" altLang="zh-TW" sz="1600" smtClean="0">
                                                    <a:latin typeface="Cambria Math" panose="02040503050406030204" pitchFamily="18" charset="0"/>
                                                  </a:rPr>
                                                  <m:t>𝑁</m:t>
                                                </m:r>
                                              </m:den>
                                            </m:f>
                                          </m:e>
                                        </m:box>
                                      </m:e>
                                    </m:d>
                                  </m:e>
                                </m:func>
                              </m:oMath>
                            </m:oMathPara>
                          </a14:m>
                          <a:endParaRPr lang="en-US" altLang="zh-TW" sz="1600" dirty="0"/>
                        </a:p>
                        <a:p>
                          <a:pPr algn="ctr"/>
                          <a:r>
                            <a:rPr lang="en-US" altLang="zh-TW" sz="1600" dirty="0"/>
                            <a:t>where  </a:t>
                          </a:r>
                          <a14:m>
                            <m:oMath xmlns:m="http://schemas.openxmlformats.org/officeDocument/2006/math">
                              <m:sSub>
                                <m:sSubPr>
                                  <m:ctrlPr>
                                    <a:rPr lang="en-US" altLang="zh-TW" sz="1600" i="1" smtClean="0">
                                      <a:latin typeface="Cambria Math" panose="02040503050406030204" pitchFamily="18" charset="0"/>
                                    </a:rPr>
                                  </m:ctrlPr>
                                </m:sSubPr>
                                <m:e>
                                  <m:r>
                                    <a:rPr lang="zh-TW" altLang="en-US" sz="1600" smtClean="0">
                                      <a:latin typeface="Cambria Math" panose="02040503050406030204" pitchFamily="18" charset="0"/>
                                    </a:rPr>
                                    <m:t>𝜔</m:t>
                                  </m:r>
                                </m:e>
                                <m:sub>
                                  <m:r>
                                    <a:rPr lang="en-US" altLang="zh-TW" sz="1600" smtClean="0">
                                      <a:latin typeface="Cambria Math" panose="02040503050406030204" pitchFamily="18" charset="0"/>
                                    </a:rPr>
                                    <m:t>0</m:t>
                                  </m:r>
                                </m:sub>
                              </m:sSub>
                              <m:r>
                                <a:rPr lang="en-US" altLang="zh-TW" sz="1600" smtClean="0">
                                  <a:latin typeface="Cambria Math" panose="02040503050406030204" pitchFamily="18" charset="0"/>
                                </a:rPr>
                                <m:t>=</m:t>
                              </m:r>
                              <m:d>
                                <m:dPr>
                                  <m:begChr m:val="{"/>
                                  <m:endChr m:val=""/>
                                  <m:ctrlPr>
                                    <a:rPr lang="en-US" altLang="zh-TW" sz="1600" i="1" smtClean="0">
                                      <a:latin typeface="Cambria Math" panose="02040503050406030204" pitchFamily="18" charset="0"/>
                                    </a:rPr>
                                  </m:ctrlPr>
                                </m:dPr>
                                <m:e>
                                  <m:eqArr>
                                    <m:eqArrPr>
                                      <m:ctrlPr>
                                        <a:rPr lang="en-US" altLang="zh-TW" sz="1600" i="1" smtClean="0">
                                          <a:latin typeface="Cambria Math" panose="02040503050406030204" pitchFamily="18" charset="0"/>
                                        </a:rPr>
                                      </m:ctrlPr>
                                    </m:eqArrPr>
                                    <m:e>
                                      <m:rad>
                                        <m:radPr>
                                          <m:degHide m:val="on"/>
                                          <m:ctrlPr>
                                            <a:rPr lang="en-US" altLang="zh-TW" sz="1600" i="1" smtClean="0">
                                              <a:latin typeface="Cambria Math" panose="02040503050406030204" pitchFamily="18" charset="0"/>
                                            </a:rPr>
                                          </m:ctrlPr>
                                        </m:radPr>
                                        <m:deg/>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en-US" altLang="zh-TW" sz="1600" smtClean="0">
                                                      <a:latin typeface="Cambria Math" panose="02040503050406030204" pitchFamily="18" charset="0"/>
                                                    </a:rPr>
                                                    <m:t>2</m:t>
                                                  </m:r>
                                                </m:num>
                                                <m:den>
                                                  <m:r>
                                                    <a:rPr lang="en-US" altLang="zh-TW" sz="1600" smtClean="0">
                                                      <a:latin typeface="Cambria Math" panose="02040503050406030204" pitchFamily="18" charset="0"/>
                                                    </a:rPr>
                                                    <m:t>𝑁</m:t>
                                                  </m:r>
                                                </m:den>
                                              </m:f>
                                            </m:e>
                                          </m:box>
                                        </m:e>
                                      </m:rad>
                                      <m:r>
                                        <a:rPr lang="en-US" altLang="zh-TW" sz="1600" smtClean="0">
                                          <a:latin typeface="Cambria Math" panose="02040503050406030204" pitchFamily="18" charset="0"/>
                                        </a:rPr>
                                        <m:t>, </m:t>
                                      </m:r>
                                      <m:r>
                                        <a:rPr lang="en-US" altLang="zh-TW" sz="1600" smtClean="0">
                                          <a:latin typeface="Cambria Math" panose="02040503050406030204" pitchFamily="18" charset="0"/>
                                        </a:rPr>
                                        <m:t>𝑖</m:t>
                                      </m:r>
                                      <m:r>
                                        <a:rPr lang="en-US" altLang="zh-TW" sz="1600" smtClean="0">
                                          <a:latin typeface="Cambria Math" panose="02040503050406030204" pitchFamily="18" charset="0"/>
                                        </a:rPr>
                                        <m:t>=0</m:t>
                                      </m:r>
                                    </m:e>
                                    <m:e>
                                      <m:r>
                                        <a:rPr lang="en-US" altLang="zh-TW" sz="1600" smtClean="0">
                                          <a:latin typeface="Cambria Math" panose="02040503050406030204" pitchFamily="18" charset="0"/>
                                        </a:rPr>
                                        <m:t>1,   </m:t>
                                      </m:r>
                                      <m:r>
                                        <a:rPr lang="en-US" altLang="zh-TW" sz="1600" smtClean="0">
                                          <a:latin typeface="Cambria Math" panose="02040503050406030204" pitchFamily="18" charset="0"/>
                                        </a:rPr>
                                        <m:t>𝑖</m:t>
                                      </m:r>
                                      <m:r>
                                        <a:rPr lang="en-US" altLang="zh-TW" sz="1600" smtClean="0">
                                          <a:latin typeface="Cambria Math" panose="02040503050406030204" pitchFamily="18" charset="0"/>
                                        </a:rPr>
                                        <m:t>≠0</m:t>
                                      </m:r>
                                    </m:e>
                                  </m:eqArr>
                                </m:e>
                              </m:d>
                            </m:oMath>
                          </a14:m>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429178416"/>
                      </a:ext>
                    </a:extLst>
                  </a:tr>
                  <a:tr h="370840">
                    <a:tc>
                      <a:txBody>
                        <a:bodyPr/>
                        <a:lstStyle/>
                        <a:p>
                          <a:pPr algn="ctr"/>
                          <a:r>
                            <a:rPr lang="en-US" altLang="zh-TW" sz="1600" dirty="0"/>
                            <a:t>DCT-V</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14:m>
                            <m:oMathPara xmlns:m="http://schemas.openxmlformats.org/officeDocument/2006/math">
                              <m:oMathParaPr>
                                <m:jc m:val="centerGroup"/>
                              </m:oMathParaPr>
                              <m:oMath xmlns:m="http://schemas.openxmlformats.org/officeDocument/2006/math">
                                <m:sSub>
                                  <m:sSubPr>
                                    <m:ctrlPr>
                                      <a:rPr lang="en-US" altLang="zh-TW" sz="1600" i="1" smtClean="0">
                                        <a:latin typeface="Cambria Math" panose="02040503050406030204" pitchFamily="18" charset="0"/>
                                      </a:rPr>
                                    </m:ctrlPr>
                                  </m:sSubPr>
                                  <m:e>
                                    <m:r>
                                      <a:rPr lang="en-US" altLang="zh-TW" sz="1600" smtClean="0">
                                        <a:latin typeface="Cambria Math" panose="02040503050406030204" pitchFamily="18" charset="0"/>
                                      </a:rPr>
                                      <m:t>𝑇</m:t>
                                    </m:r>
                                  </m:e>
                                  <m:sub>
                                    <m:r>
                                      <a:rPr lang="en-US" altLang="zh-TW" sz="1600" smtClean="0">
                                        <a:latin typeface="Cambria Math" panose="02040503050406030204" pitchFamily="18" charset="0"/>
                                      </a:rPr>
                                      <m:t>𝑖</m:t>
                                    </m:r>
                                  </m:sub>
                                </m:sSub>
                                <m:d>
                                  <m:dPr>
                                    <m:ctrlPr>
                                      <a:rPr lang="en-US" altLang="zh-TW" sz="1600" i="1" smtClean="0">
                                        <a:latin typeface="Cambria Math" panose="02040503050406030204" pitchFamily="18" charset="0"/>
                                      </a:rPr>
                                    </m:ctrlPr>
                                  </m:dPr>
                                  <m:e>
                                    <m:r>
                                      <a:rPr lang="en-US" altLang="zh-TW" sz="1600" smtClean="0">
                                        <a:latin typeface="Cambria Math" panose="02040503050406030204" pitchFamily="18" charset="0"/>
                                      </a:rPr>
                                      <m:t>𝑗</m:t>
                                    </m:r>
                                  </m:e>
                                </m:d>
                                <m:r>
                                  <a:rPr lang="en-US" altLang="zh-TW" sz="1600" smtClean="0">
                                    <a:latin typeface="Cambria Math" panose="02040503050406030204" pitchFamily="18" charset="0"/>
                                  </a:rPr>
                                  <m:t>=</m:t>
                                </m:r>
                                <m:sSub>
                                  <m:sSubPr>
                                    <m:ctrlPr>
                                      <a:rPr lang="en-US" altLang="zh-TW" sz="1600" i="1" smtClean="0">
                                        <a:latin typeface="Cambria Math" panose="02040503050406030204" pitchFamily="18" charset="0"/>
                                      </a:rPr>
                                    </m:ctrlPr>
                                  </m:sSubPr>
                                  <m:e>
                                    <m:r>
                                      <a:rPr lang="zh-TW" altLang="en-US" sz="1600" smtClean="0">
                                        <a:latin typeface="Cambria Math" panose="02040503050406030204" pitchFamily="18" charset="0"/>
                                      </a:rPr>
                                      <m:t>𝜔</m:t>
                                    </m:r>
                                  </m:e>
                                  <m:sub>
                                    <m:r>
                                      <a:rPr lang="en-US" altLang="zh-TW" sz="1600" smtClean="0">
                                        <a:latin typeface="Cambria Math" panose="02040503050406030204" pitchFamily="18" charset="0"/>
                                      </a:rPr>
                                      <m:t>0</m:t>
                                    </m:r>
                                  </m:sub>
                                </m:sSub>
                                <m:r>
                                  <a:rPr lang="en-US" altLang="zh-TW" sz="1600" smtClean="0">
                                    <a:latin typeface="Cambria Math" panose="02040503050406030204" pitchFamily="18" charset="0"/>
                                  </a:rPr>
                                  <m:t>∙</m:t>
                                </m:r>
                                <m:sSub>
                                  <m:sSubPr>
                                    <m:ctrlPr>
                                      <a:rPr lang="en-US" altLang="zh-TW" sz="1600" i="1" smtClean="0">
                                        <a:latin typeface="Cambria Math" panose="02040503050406030204" pitchFamily="18" charset="0"/>
                                      </a:rPr>
                                    </m:ctrlPr>
                                  </m:sSubPr>
                                  <m:e>
                                    <m:r>
                                      <a:rPr lang="zh-TW" altLang="en-US" sz="1600" smtClean="0">
                                        <a:latin typeface="Cambria Math" panose="02040503050406030204" pitchFamily="18" charset="0"/>
                                      </a:rPr>
                                      <m:t>𝜔</m:t>
                                    </m:r>
                                  </m:e>
                                  <m:sub>
                                    <m:r>
                                      <a:rPr lang="en-US" altLang="zh-TW" sz="1600" smtClean="0">
                                        <a:latin typeface="Cambria Math" panose="02040503050406030204" pitchFamily="18" charset="0"/>
                                      </a:rPr>
                                      <m:t>1</m:t>
                                    </m:r>
                                  </m:sub>
                                </m:sSub>
                                <m:r>
                                  <a:rPr lang="en-US" altLang="zh-TW" sz="1600" smtClean="0">
                                    <a:latin typeface="Cambria Math" panose="02040503050406030204" pitchFamily="18" charset="0"/>
                                  </a:rPr>
                                  <m:t>∙</m:t>
                                </m:r>
                                <m:rad>
                                  <m:radPr>
                                    <m:degHide m:val="on"/>
                                    <m:ctrlPr>
                                      <a:rPr lang="en-US" altLang="zh-TW" sz="1600" i="1" smtClean="0">
                                        <a:latin typeface="Cambria Math" panose="02040503050406030204" pitchFamily="18" charset="0"/>
                                      </a:rPr>
                                    </m:ctrlPr>
                                  </m:radPr>
                                  <m:deg/>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en-US" altLang="zh-TW" sz="1600" smtClean="0">
                                                <a:latin typeface="Cambria Math" panose="02040503050406030204" pitchFamily="18" charset="0"/>
                                              </a:rPr>
                                              <m:t>2</m:t>
                                            </m:r>
                                          </m:num>
                                          <m:den>
                                            <m:r>
                                              <a:rPr lang="en-US" altLang="zh-TW" sz="1600" smtClean="0">
                                                <a:latin typeface="Cambria Math" panose="02040503050406030204" pitchFamily="18" charset="0"/>
                                              </a:rPr>
                                              <m:t>2</m:t>
                                            </m:r>
                                            <m:r>
                                              <a:rPr lang="en-US" altLang="zh-TW" sz="1600" smtClean="0">
                                                <a:latin typeface="Cambria Math" panose="02040503050406030204" pitchFamily="18" charset="0"/>
                                              </a:rPr>
                                              <m:t>𝑁</m:t>
                                            </m:r>
                                            <m:r>
                                              <a:rPr lang="en-US" altLang="zh-TW" sz="1600" smtClean="0">
                                                <a:latin typeface="Cambria Math" panose="02040503050406030204" pitchFamily="18" charset="0"/>
                                              </a:rPr>
                                              <m:t>−1</m:t>
                                            </m:r>
                                          </m:den>
                                        </m:f>
                                      </m:e>
                                    </m:box>
                                  </m:e>
                                </m:rad>
                                <m:func>
                                  <m:funcPr>
                                    <m:ctrlPr>
                                      <a:rPr lang="en-US" altLang="zh-TW" sz="1600" i="1" smtClean="0">
                                        <a:latin typeface="Cambria Math" panose="02040503050406030204" pitchFamily="18" charset="0"/>
                                      </a:rPr>
                                    </m:ctrlPr>
                                  </m:funcPr>
                                  <m:fName>
                                    <m:r>
                                      <a:rPr lang="en-US" altLang="zh-TW" sz="1600" smtClean="0">
                                        <a:latin typeface="Cambria Math" panose="02040503050406030204" pitchFamily="18" charset="0"/>
                                      </a:rPr>
                                      <m:t>∙</m:t>
                                    </m:r>
                                    <m:r>
                                      <m:rPr>
                                        <m:sty m:val="p"/>
                                      </m:rPr>
                                      <a:rPr lang="en-US" altLang="zh-TW" sz="1600" smtClean="0">
                                        <a:latin typeface="Cambria Math" panose="02040503050406030204" pitchFamily="18" charset="0"/>
                                      </a:rPr>
                                      <m:t>cos</m:t>
                                    </m:r>
                                  </m:fName>
                                  <m:e>
                                    <m:d>
                                      <m:dPr>
                                        <m:ctrlPr>
                                          <a:rPr lang="en-US" altLang="zh-TW" sz="1600" i="1" smtClean="0">
                                            <a:latin typeface="Cambria Math" panose="02040503050406030204" pitchFamily="18" charset="0"/>
                                          </a:rPr>
                                        </m:ctrlPr>
                                      </m:dPr>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en-US" altLang="zh-TW" sz="1600" smtClean="0">
                                                    <a:latin typeface="Cambria Math" panose="02040503050406030204" pitchFamily="18" charset="0"/>
                                                  </a:rPr>
                                                  <m:t>2</m:t>
                                                </m:r>
                                                <m:r>
                                                  <a:rPr lang="zh-TW" altLang="en-US" sz="1600" smtClean="0">
                                                    <a:latin typeface="Cambria Math" panose="02040503050406030204" pitchFamily="18" charset="0"/>
                                                  </a:rPr>
                                                  <m:t>𝜋</m:t>
                                                </m:r>
                                                <m:r>
                                                  <a:rPr lang="zh-TW" altLang="en-US" sz="1600" smtClean="0">
                                                    <a:latin typeface="Cambria Math" panose="02040503050406030204" pitchFamily="18" charset="0"/>
                                                  </a:rPr>
                                                  <m:t>∙</m:t>
                                                </m:r>
                                                <m:r>
                                                  <a:rPr lang="en-US" altLang="zh-TW" sz="1600" smtClean="0">
                                                    <a:latin typeface="Cambria Math" panose="02040503050406030204" pitchFamily="18" charset="0"/>
                                                  </a:rPr>
                                                  <m:t>𝑖</m:t>
                                                </m:r>
                                                <m:r>
                                                  <a:rPr lang="en-US" altLang="zh-TW" sz="1600" smtClean="0">
                                                    <a:latin typeface="Cambria Math" panose="02040503050406030204" pitchFamily="18" charset="0"/>
                                                  </a:rPr>
                                                  <m:t>∙</m:t>
                                                </m:r>
                                                <m:r>
                                                  <a:rPr lang="en-US" altLang="zh-TW" sz="1600" smtClean="0">
                                                    <a:latin typeface="Cambria Math" panose="02040503050406030204" pitchFamily="18" charset="0"/>
                                                  </a:rPr>
                                                  <m:t>𝑗</m:t>
                                                </m:r>
                                              </m:num>
                                              <m:den>
                                                <m:r>
                                                  <a:rPr lang="en-US" altLang="zh-TW" sz="1600" smtClean="0">
                                                    <a:latin typeface="Cambria Math" panose="02040503050406030204" pitchFamily="18" charset="0"/>
                                                  </a:rPr>
                                                  <m:t>2</m:t>
                                                </m:r>
                                                <m:r>
                                                  <a:rPr lang="en-US" altLang="zh-TW" sz="1600" smtClean="0">
                                                    <a:latin typeface="Cambria Math" panose="02040503050406030204" pitchFamily="18" charset="0"/>
                                                  </a:rPr>
                                                  <m:t>𝑁</m:t>
                                                </m:r>
                                                <m:r>
                                                  <a:rPr lang="en-US" altLang="zh-TW" sz="1600" smtClean="0">
                                                    <a:latin typeface="Cambria Math" panose="02040503050406030204" pitchFamily="18" charset="0"/>
                                                  </a:rPr>
                                                  <m:t>−1</m:t>
                                                </m:r>
                                              </m:den>
                                            </m:f>
                                          </m:e>
                                        </m:box>
                                      </m:e>
                                    </m:d>
                                  </m:e>
                                </m:func>
                              </m:oMath>
                            </m:oMathPara>
                          </a14:m>
                          <a:endParaRPr lang="en-US" altLang="zh-TW" sz="1600" dirty="0"/>
                        </a:p>
                        <a:p>
                          <a:pPr marL="0" marR="0" lvl="0" indent="0" algn="ctr" defTabSz="914377" rtl="0" eaLnBrk="1" fontAlgn="auto" latinLnBrk="0" hangingPunct="1">
                            <a:lnSpc>
                              <a:spcPct val="100000"/>
                            </a:lnSpc>
                            <a:spcBef>
                              <a:spcPts val="0"/>
                            </a:spcBef>
                            <a:spcAft>
                              <a:spcPts val="0"/>
                            </a:spcAft>
                            <a:buClrTx/>
                            <a:buSzTx/>
                            <a:buFontTx/>
                            <a:buNone/>
                            <a:tabLst/>
                            <a:defRPr/>
                          </a:pPr>
                          <a:r>
                            <a:rPr lang="en-US" altLang="zh-TW" sz="1600" dirty="0"/>
                            <a:t>where  </a:t>
                          </a:r>
                          <a14:m>
                            <m:oMath xmlns:m="http://schemas.openxmlformats.org/officeDocument/2006/math">
                              <m:sSub>
                                <m:sSubPr>
                                  <m:ctrlPr>
                                    <a:rPr lang="en-US" altLang="zh-TW" sz="1600" i="1" smtClean="0">
                                      <a:latin typeface="Cambria Math" panose="02040503050406030204" pitchFamily="18" charset="0"/>
                                    </a:rPr>
                                  </m:ctrlPr>
                                </m:sSubPr>
                                <m:e>
                                  <m:r>
                                    <a:rPr lang="zh-TW" altLang="en-US" sz="1600" smtClean="0">
                                      <a:latin typeface="Cambria Math" panose="02040503050406030204" pitchFamily="18" charset="0"/>
                                    </a:rPr>
                                    <m:t>𝜔</m:t>
                                  </m:r>
                                </m:e>
                                <m:sub>
                                  <m:r>
                                    <a:rPr lang="en-US" altLang="zh-TW" sz="1600" smtClean="0">
                                      <a:latin typeface="Cambria Math" panose="02040503050406030204" pitchFamily="18" charset="0"/>
                                    </a:rPr>
                                    <m:t>0</m:t>
                                  </m:r>
                                </m:sub>
                              </m:sSub>
                              <m:r>
                                <a:rPr lang="en-US" altLang="zh-TW" sz="1600" smtClean="0">
                                  <a:latin typeface="Cambria Math" panose="02040503050406030204" pitchFamily="18" charset="0"/>
                                </a:rPr>
                                <m:t>=</m:t>
                              </m:r>
                              <m:d>
                                <m:dPr>
                                  <m:begChr m:val="{"/>
                                  <m:endChr m:val=""/>
                                  <m:ctrlPr>
                                    <a:rPr lang="en-US" altLang="zh-TW" sz="1600" i="1" smtClean="0">
                                      <a:latin typeface="Cambria Math" panose="02040503050406030204" pitchFamily="18" charset="0"/>
                                    </a:rPr>
                                  </m:ctrlPr>
                                </m:dPr>
                                <m:e>
                                  <m:eqArr>
                                    <m:eqArrPr>
                                      <m:ctrlPr>
                                        <a:rPr lang="en-US" altLang="zh-TW" sz="1600" i="1" smtClean="0">
                                          <a:latin typeface="Cambria Math" panose="02040503050406030204" pitchFamily="18" charset="0"/>
                                        </a:rPr>
                                      </m:ctrlPr>
                                    </m:eqArrPr>
                                    <m:e>
                                      <m:rad>
                                        <m:radPr>
                                          <m:degHide m:val="on"/>
                                          <m:ctrlPr>
                                            <a:rPr lang="en-US" altLang="zh-TW" sz="1600" i="1" smtClean="0">
                                              <a:latin typeface="Cambria Math" panose="02040503050406030204" pitchFamily="18" charset="0"/>
                                            </a:rPr>
                                          </m:ctrlPr>
                                        </m:radPr>
                                        <m:deg/>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en-US" altLang="zh-TW" sz="1600" smtClean="0">
                                                      <a:latin typeface="Cambria Math" panose="02040503050406030204" pitchFamily="18" charset="0"/>
                                                    </a:rPr>
                                                    <m:t>2</m:t>
                                                  </m:r>
                                                </m:num>
                                                <m:den>
                                                  <m:r>
                                                    <a:rPr lang="en-US" altLang="zh-TW" sz="1600" smtClean="0">
                                                      <a:latin typeface="Cambria Math" panose="02040503050406030204" pitchFamily="18" charset="0"/>
                                                    </a:rPr>
                                                    <m:t>𝑁</m:t>
                                                  </m:r>
                                                </m:den>
                                              </m:f>
                                            </m:e>
                                          </m:box>
                                        </m:e>
                                      </m:rad>
                                      <m:r>
                                        <a:rPr lang="en-US" altLang="zh-TW" sz="1600" smtClean="0">
                                          <a:latin typeface="Cambria Math" panose="02040503050406030204" pitchFamily="18" charset="0"/>
                                        </a:rPr>
                                        <m:t>, </m:t>
                                      </m:r>
                                      <m:r>
                                        <a:rPr lang="en-US" altLang="zh-TW" sz="1600" smtClean="0">
                                          <a:latin typeface="Cambria Math" panose="02040503050406030204" pitchFamily="18" charset="0"/>
                                        </a:rPr>
                                        <m:t>𝑖</m:t>
                                      </m:r>
                                      <m:r>
                                        <a:rPr lang="en-US" altLang="zh-TW" sz="1600" smtClean="0">
                                          <a:latin typeface="Cambria Math" panose="02040503050406030204" pitchFamily="18" charset="0"/>
                                        </a:rPr>
                                        <m:t>=0</m:t>
                                      </m:r>
                                    </m:e>
                                    <m:e>
                                      <m:r>
                                        <a:rPr lang="en-US" altLang="zh-TW" sz="1600" smtClean="0">
                                          <a:latin typeface="Cambria Math" panose="02040503050406030204" pitchFamily="18" charset="0"/>
                                        </a:rPr>
                                        <m:t>1,   </m:t>
                                      </m:r>
                                      <m:r>
                                        <a:rPr lang="en-US" altLang="zh-TW" sz="1600" smtClean="0">
                                          <a:latin typeface="Cambria Math" panose="02040503050406030204" pitchFamily="18" charset="0"/>
                                        </a:rPr>
                                        <m:t>𝑖</m:t>
                                      </m:r>
                                      <m:r>
                                        <a:rPr lang="en-US" altLang="zh-TW" sz="1600" smtClean="0">
                                          <a:latin typeface="Cambria Math" panose="02040503050406030204" pitchFamily="18" charset="0"/>
                                        </a:rPr>
                                        <m:t>≠0</m:t>
                                      </m:r>
                                    </m:e>
                                  </m:eqArr>
                                </m:e>
                              </m:d>
                              <m:r>
                                <a:rPr lang="en-US" altLang="zh-TW" sz="1600" smtClean="0">
                                  <a:latin typeface="Cambria Math" panose="02040503050406030204" pitchFamily="18" charset="0"/>
                                </a:rPr>
                                <m:t>,</m:t>
                              </m:r>
                              <m:sSub>
                                <m:sSubPr>
                                  <m:ctrlPr>
                                    <a:rPr lang="en-US" altLang="zh-TW" sz="1600" i="1" smtClean="0">
                                      <a:latin typeface="Cambria Math" panose="02040503050406030204" pitchFamily="18" charset="0"/>
                                    </a:rPr>
                                  </m:ctrlPr>
                                </m:sSubPr>
                                <m:e>
                                  <m:r>
                                    <a:rPr lang="zh-TW" altLang="en-US" sz="1600" smtClean="0">
                                      <a:latin typeface="Cambria Math" panose="02040503050406030204" pitchFamily="18" charset="0"/>
                                    </a:rPr>
                                    <m:t>𝜔</m:t>
                                  </m:r>
                                </m:e>
                                <m:sub>
                                  <m:r>
                                    <a:rPr lang="en-US" altLang="zh-TW" sz="1600" smtClean="0">
                                      <a:latin typeface="Cambria Math" panose="02040503050406030204" pitchFamily="18" charset="0"/>
                                    </a:rPr>
                                    <m:t>1</m:t>
                                  </m:r>
                                </m:sub>
                              </m:sSub>
                              <m:r>
                                <a:rPr lang="en-US" altLang="zh-TW" sz="1600" smtClean="0">
                                  <a:latin typeface="Cambria Math" panose="02040503050406030204" pitchFamily="18" charset="0"/>
                                </a:rPr>
                                <m:t>=</m:t>
                              </m:r>
                              <m:d>
                                <m:dPr>
                                  <m:begChr m:val="{"/>
                                  <m:endChr m:val=""/>
                                  <m:ctrlPr>
                                    <a:rPr lang="en-US" altLang="zh-TW" sz="1600" i="1" smtClean="0">
                                      <a:latin typeface="Cambria Math" panose="02040503050406030204" pitchFamily="18" charset="0"/>
                                    </a:rPr>
                                  </m:ctrlPr>
                                </m:dPr>
                                <m:e>
                                  <m:eqArr>
                                    <m:eqArrPr>
                                      <m:ctrlPr>
                                        <a:rPr lang="en-US" altLang="zh-TW" sz="1600" i="1" smtClean="0">
                                          <a:latin typeface="Cambria Math" panose="02040503050406030204" pitchFamily="18" charset="0"/>
                                        </a:rPr>
                                      </m:ctrlPr>
                                    </m:eqArrPr>
                                    <m:e>
                                      <m:rad>
                                        <m:radPr>
                                          <m:degHide m:val="on"/>
                                          <m:ctrlPr>
                                            <a:rPr lang="en-US" altLang="zh-TW" sz="1600" i="1" smtClean="0">
                                              <a:latin typeface="Cambria Math" panose="02040503050406030204" pitchFamily="18" charset="0"/>
                                            </a:rPr>
                                          </m:ctrlPr>
                                        </m:radPr>
                                        <m:deg/>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en-US" altLang="zh-TW" sz="1600" smtClean="0">
                                                      <a:latin typeface="Cambria Math" panose="02040503050406030204" pitchFamily="18" charset="0"/>
                                                    </a:rPr>
                                                    <m:t>2</m:t>
                                                  </m:r>
                                                </m:num>
                                                <m:den>
                                                  <m:r>
                                                    <a:rPr lang="en-US" altLang="zh-TW" sz="1600" smtClean="0">
                                                      <a:latin typeface="Cambria Math" panose="02040503050406030204" pitchFamily="18" charset="0"/>
                                                    </a:rPr>
                                                    <m:t>𝑁</m:t>
                                                  </m:r>
                                                </m:den>
                                              </m:f>
                                            </m:e>
                                          </m:box>
                                        </m:e>
                                      </m:rad>
                                      <m:r>
                                        <a:rPr lang="en-US" altLang="zh-TW" sz="1600" smtClean="0">
                                          <a:latin typeface="Cambria Math" panose="02040503050406030204" pitchFamily="18" charset="0"/>
                                        </a:rPr>
                                        <m:t>, </m:t>
                                      </m:r>
                                      <m:r>
                                        <a:rPr lang="en-US" altLang="zh-TW" sz="1600" smtClean="0">
                                          <a:latin typeface="Cambria Math" panose="02040503050406030204" pitchFamily="18" charset="0"/>
                                        </a:rPr>
                                        <m:t>𝑗</m:t>
                                      </m:r>
                                      <m:r>
                                        <a:rPr lang="en-US" altLang="zh-TW" sz="1600" smtClean="0">
                                          <a:latin typeface="Cambria Math" panose="02040503050406030204" pitchFamily="18" charset="0"/>
                                        </a:rPr>
                                        <m:t>=0</m:t>
                                      </m:r>
                                    </m:e>
                                    <m:e>
                                      <m:r>
                                        <a:rPr lang="en-US" altLang="zh-TW" sz="1600" smtClean="0">
                                          <a:latin typeface="Cambria Math" panose="02040503050406030204" pitchFamily="18" charset="0"/>
                                        </a:rPr>
                                        <m:t>1,   </m:t>
                                      </m:r>
                                      <m:r>
                                        <a:rPr lang="en-US" altLang="zh-TW" sz="1600" smtClean="0">
                                          <a:latin typeface="Cambria Math" panose="02040503050406030204" pitchFamily="18" charset="0"/>
                                        </a:rPr>
                                        <m:t>𝑗</m:t>
                                      </m:r>
                                      <m:r>
                                        <a:rPr lang="en-US" altLang="zh-TW" sz="1600" smtClean="0">
                                          <a:latin typeface="Cambria Math" panose="02040503050406030204" pitchFamily="18" charset="0"/>
                                        </a:rPr>
                                        <m:t>≠0</m:t>
                                      </m:r>
                                    </m:e>
                                  </m:eqArr>
                                </m:e>
                              </m:d>
                            </m:oMath>
                          </a14:m>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96386130"/>
                      </a:ext>
                    </a:extLst>
                  </a:tr>
                  <a:tr h="370840">
                    <a:tc>
                      <a:txBody>
                        <a:bodyPr/>
                        <a:lstStyle/>
                        <a:p>
                          <a:pPr algn="ctr"/>
                          <a:r>
                            <a:rPr lang="en-US" altLang="zh-TW" sz="1600" dirty="0"/>
                            <a:t>DCT-VIII</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14:m>
                            <m:oMathPara xmlns:m="http://schemas.openxmlformats.org/officeDocument/2006/math">
                              <m:oMathParaPr>
                                <m:jc m:val="centerGroup"/>
                              </m:oMathParaPr>
                              <m:oMath xmlns:m="http://schemas.openxmlformats.org/officeDocument/2006/math">
                                <m:sSub>
                                  <m:sSubPr>
                                    <m:ctrlPr>
                                      <a:rPr lang="en-US" altLang="zh-TW" sz="1600" i="1" smtClean="0">
                                        <a:latin typeface="Cambria Math" panose="02040503050406030204" pitchFamily="18" charset="0"/>
                                      </a:rPr>
                                    </m:ctrlPr>
                                  </m:sSubPr>
                                  <m:e>
                                    <m:r>
                                      <a:rPr lang="en-US" altLang="zh-TW" sz="1600" smtClean="0">
                                        <a:latin typeface="Cambria Math" panose="02040503050406030204" pitchFamily="18" charset="0"/>
                                      </a:rPr>
                                      <m:t>𝑇</m:t>
                                    </m:r>
                                  </m:e>
                                  <m:sub>
                                    <m:r>
                                      <a:rPr lang="en-US" altLang="zh-TW" sz="1600" smtClean="0">
                                        <a:latin typeface="Cambria Math" panose="02040503050406030204" pitchFamily="18" charset="0"/>
                                      </a:rPr>
                                      <m:t>𝑖</m:t>
                                    </m:r>
                                  </m:sub>
                                </m:sSub>
                                <m:d>
                                  <m:dPr>
                                    <m:ctrlPr>
                                      <a:rPr lang="en-US" altLang="zh-TW" sz="1600" i="1" smtClean="0">
                                        <a:latin typeface="Cambria Math" panose="02040503050406030204" pitchFamily="18" charset="0"/>
                                      </a:rPr>
                                    </m:ctrlPr>
                                  </m:dPr>
                                  <m:e>
                                    <m:r>
                                      <a:rPr lang="en-US" altLang="zh-TW" sz="1600" smtClean="0">
                                        <a:latin typeface="Cambria Math" panose="02040503050406030204" pitchFamily="18" charset="0"/>
                                      </a:rPr>
                                      <m:t>𝑗</m:t>
                                    </m:r>
                                  </m:e>
                                </m:d>
                                <m:r>
                                  <a:rPr lang="en-US" altLang="zh-TW" sz="1600" smtClean="0">
                                    <a:latin typeface="Cambria Math" panose="02040503050406030204" pitchFamily="18" charset="0"/>
                                  </a:rPr>
                                  <m:t>=</m:t>
                                </m:r>
                                <m:rad>
                                  <m:radPr>
                                    <m:degHide m:val="on"/>
                                    <m:ctrlPr>
                                      <a:rPr lang="en-US" altLang="zh-TW" sz="1600" i="1" smtClean="0">
                                        <a:latin typeface="Cambria Math" panose="02040503050406030204" pitchFamily="18" charset="0"/>
                                      </a:rPr>
                                    </m:ctrlPr>
                                  </m:radPr>
                                  <m:deg/>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en-US" altLang="zh-TW" sz="1600" smtClean="0">
                                                <a:latin typeface="Cambria Math" panose="02040503050406030204" pitchFamily="18" charset="0"/>
                                              </a:rPr>
                                              <m:t>4</m:t>
                                            </m:r>
                                          </m:num>
                                          <m:den>
                                            <m:r>
                                              <a:rPr lang="en-US" altLang="zh-TW" sz="1600" smtClean="0">
                                                <a:latin typeface="Cambria Math" panose="02040503050406030204" pitchFamily="18" charset="0"/>
                                              </a:rPr>
                                              <m:t>2</m:t>
                                            </m:r>
                                            <m:r>
                                              <a:rPr lang="en-US" altLang="zh-TW" sz="1600" smtClean="0">
                                                <a:latin typeface="Cambria Math" panose="02040503050406030204" pitchFamily="18" charset="0"/>
                                              </a:rPr>
                                              <m:t>𝑁</m:t>
                                            </m:r>
                                            <m:r>
                                              <a:rPr lang="en-US" altLang="zh-TW" sz="1600" smtClean="0">
                                                <a:latin typeface="Cambria Math" panose="02040503050406030204" pitchFamily="18" charset="0"/>
                                              </a:rPr>
                                              <m:t>+1</m:t>
                                            </m:r>
                                          </m:den>
                                        </m:f>
                                      </m:e>
                                    </m:box>
                                  </m:e>
                                </m:rad>
                                <m:func>
                                  <m:funcPr>
                                    <m:ctrlPr>
                                      <a:rPr lang="en-US" altLang="zh-TW" sz="1600" i="1" smtClean="0">
                                        <a:latin typeface="Cambria Math" panose="02040503050406030204" pitchFamily="18" charset="0"/>
                                      </a:rPr>
                                    </m:ctrlPr>
                                  </m:funcPr>
                                  <m:fName>
                                    <m:r>
                                      <a:rPr lang="en-US" altLang="zh-TW" sz="1600" smtClean="0">
                                        <a:latin typeface="Cambria Math" panose="02040503050406030204" pitchFamily="18" charset="0"/>
                                      </a:rPr>
                                      <m:t>∙</m:t>
                                    </m:r>
                                    <m:r>
                                      <m:rPr>
                                        <m:sty m:val="p"/>
                                      </m:rPr>
                                      <a:rPr lang="en-US" altLang="zh-TW" sz="1600" smtClean="0">
                                        <a:latin typeface="Cambria Math" panose="02040503050406030204" pitchFamily="18" charset="0"/>
                                      </a:rPr>
                                      <m:t>cos</m:t>
                                    </m:r>
                                  </m:fName>
                                  <m:e>
                                    <m:d>
                                      <m:dPr>
                                        <m:ctrlPr>
                                          <a:rPr lang="en-US" altLang="zh-TW" sz="1600" i="1" smtClean="0">
                                            <a:latin typeface="Cambria Math" panose="02040503050406030204" pitchFamily="18" charset="0"/>
                                          </a:rPr>
                                        </m:ctrlPr>
                                      </m:dPr>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zh-TW" altLang="en-US" sz="1600" smtClean="0">
                                                    <a:latin typeface="Cambria Math" panose="02040503050406030204" pitchFamily="18" charset="0"/>
                                                  </a:rPr>
                                                  <m:t>𝜋</m:t>
                                                </m:r>
                                                <m:r>
                                                  <a:rPr lang="zh-TW" altLang="en-US" sz="1600" smtClean="0">
                                                    <a:latin typeface="Cambria Math" panose="02040503050406030204" pitchFamily="18" charset="0"/>
                                                  </a:rPr>
                                                  <m:t>∙(2</m:t>
                                                </m:r>
                                                <m:r>
                                                  <a:rPr lang="en-US" altLang="zh-TW" sz="1600" smtClean="0">
                                                    <a:latin typeface="Cambria Math" panose="02040503050406030204" pitchFamily="18" charset="0"/>
                                                  </a:rPr>
                                                  <m:t>𝑖</m:t>
                                                </m:r>
                                                <m:r>
                                                  <a:rPr lang="en-US" altLang="zh-TW" sz="1600" smtClean="0">
                                                    <a:latin typeface="Cambria Math" panose="02040503050406030204" pitchFamily="18" charset="0"/>
                                                  </a:rPr>
                                                  <m:t>+1)∙(2</m:t>
                                                </m:r>
                                                <m:r>
                                                  <a:rPr lang="en-US" altLang="zh-TW" sz="1600" smtClean="0">
                                                    <a:latin typeface="Cambria Math" panose="02040503050406030204" pitchFamily="18" charset="0"/>
                                                  </a:rPr>
                                                  <m:t>𝑗</m:t>
                                                </m:r>
                                                <m:r>
                                                  <a:rPr lang="en-US" altLang="zh-TW" sz="1600" smtClean="0">
                                                    <a:latin typeface="Cambria Math" panose="02040503050406030204" pitchFamily="18" charset="0"/>
                                                  </a:rPr>
                                                  <m:t>+1)</m:t>
                                                </m:r>
                                              </m:num>
                                              <m:den>
                                                <m:r>
                                                  <a:rPr lang="en-US" altLang="zh-TW" sz="1600" smtClean="0">
                                                    <a:latin typeface="Cambria Math" panose="02040503050406030204" pitchFamily="18" charset="0"/>
                                                  </a:rPr>
                                                  <m:t>4</m:t>
                                                </m:r>
                                                <m:r>
                                                  <a:rPr lang="en-US" altLang="zh-TW" sz="1600" smtClean="0">
                                                    <a:latin typeface="Cambria Math" panose="02040503050406030204" pitchFamily="18" charset="0"/>
                                                  </a:rPr>
                                                  <m:t>𝑁</m:t>
                                                </m:r>
                                                <m:r>
                                                  <a:rPr lang="en-US" altLang="zh-TW" sz="1600" smtClean="0">
                                                    <a:latin typeface="Cambria Math" panose="02040503050406030204" pitchFamily="18" charset="0"/>
                                                  </a:rPr>
                                                  <m:t>+2</m:t>
                                                </m:r>
                                              </m:den>
                                            </m:f>
                                          </m:e>
                                        </m:box>
                                      </m:e>
                                    </m:d>
                                  </m:e>
                                </m:func>
                              </m:oMath>
                            </m:oMathPara>
                          </a14:m>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248929934"/>
                      </a:ext>
                    </a:extLst>
                  </a:tr>
                  <a:tr h="370840">
                    <a:tc>
                      <a:txBody>
                        <a:bodyPr/>
                        <a:lstStyle/>
                        <a:p>
                          <a:pPr algn="ctr"/>
                          <a:r>
                            <a:rPr lang="en-US" altLang="zh-TW" sz="1600" dirty="0"/>
                            <a:t>DST-I</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14:m>
                            <m:oMathPara xmlns:m="http://schemas.openxmlformats.org/officeDocument/2006/math">
                              <m:oMathParaPr>
                                <m:jc m:val="centerGroup"/>
                              </m:oMathParaPr>
                              <m:oMath xmlns:m="http://schemas.openxmlformats.org/officeDocument/2006/math">
                                <m:sSub>
                                  <m:sSubPr>
                                    <m:ctrlPr>
                                      <a:rPr lang="en-US" altLang="zh-TW" sz="1600" i="1" smtClean="0">
                                        <a:latin typeface="Cambria Math" panose="02040503050406030204" pitchFamily="18" charset="0"/>
                                      </a:rPr>
                                    </m:ctrlPr>
                                  </m:sSubPr>
                                  <m:e>
                                    <m:r>
                                      <a:rPr lang="en-US" altLang="zh-TW" sz="1600" smtClean="0">
                                        <a:latin typeface="Cambria Math" panose="02040503050406030204" pitchFamily="18" charset="0"/>
                                      </a:rPr>
                                      <m:t>𝑇</m:t>
                                    </m:r>
                                  </m:e>
                                  <m:sub>
                                    <m:r>
                                      <a:rPr lang="en-US" altLang="zh-TW" sz="1600" smtClean="0">
                                        <a:latin typeface="Cambria Math" panose="02040503050406030204" pitchFamily="18" charset="0"/>
                                      </a:rPr>
                                      <m:t>𝑖</m:t>
                                    </m:r>
                                  </m:sub>
                                </m:sSub>
                                <m:d>
                                  <m:dPr>
                                    <m:ctrlPr>
                                      <a:rPr lang="en-US" altLang="zh-TW" sz="1600" i="1" smtClean="0">
                                        <a:latin typeface="Cambria Math" panose="02040503050406030204" pitchFamily="18" charset="0"/>
                                      </a:rPr>
                                    </m:ctrlPr>
                                  </m:dPr>
                                  <m:e>
                                    <m:r>
                                      <a:rPr lang="en-US" altLang="zh-TW" sz="1600" smtClean="0">
                                        <a:latin typeface="Cambria Math" panose="02040503050406030204" pitchFamily="18" charset="0"/>
                                      </a:rPr>
                                      <m:t>𝑗</m:t>
                                    </m:r>
                                  </m:e>
                                </m:d>
                                <m:r>
                                  <a:rPr lang="en-US" altLang="zh-TW" sz="1600" smtClean="0">
                                    <a:latin typeface="Cambria Math" panose="02040503050406030204" pitchFamily="18" charset="0"/>
                                  </a:rPr>
                                  <m:t>=</m:t>
                                </m:r>
                                <m:rad>
                                  <m:radPr>
                                    <m:degHide m:val="on"/>
                                    <m:ctrlPr>
                                      <a:rPr lang="en-US" altLang="zh-TW" sz="1600" i="1" smtClean="0">
                                        <a:latin typeface="Cambria Math" panose="02040503050406030204" pitchFamily="18" charset="0"/>
                                      </a:rPr>
                                    </m:ctrlPr>
                                  </m:radPr>
                                  <m:deg/>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en-US" altLang="zh-TW" sz="1600" smtClean="0">
                                                <a:latin typeface="Cambria Math" panose="02040503050406030204" pitchFamily="18" charset="0"/>
                                              </a:rPr>
                                              <m:t>2</m:t>
                                            </m:r>
                                          </m:num>
                                          <m:den>
                                            <m:r>
                                              <a:rPr lang="en-US" altLang="zh-TW" sz="1600" smtClean="0">
                                                <a:latin typeface="Cambria Math" panose="02040503050406030204" pitchFamily="18" charset="0"/>
                                              </a:rPr>
                                              <m:t>𝑁</m:t>
                                            </m:r>
                                            <m:r>
                                              <a:rPr lang="en-US" altLang="zh-TW" sz="1600" smtClean="0">
                                                <a:latin typeface="Cambria Math" panose="02040503050406030204" pitchFamily="18" charset="0"/>
                                              </a:rPr>
                                              <m:t>+1</m:t>
                                            </m:r>
                                          </m:den>
                                        </m:f>
                                      </m:e>
                                    </m:box>
                                  </m:e>
                                </m:rad>
                                <m:func>
                                  <m:funcPr>
                                    <m:ctrlPr>
                                      <a:rPr lang="en-US" altLang="zh-TW" sz="1600" i="1" smtClean="0">
                                        <a:latin typeface="Cambria Math" panose="02040503050406030204" pitchFamily="18" charset="0"/>
                                      </a:rPr>
                                    </m:ctrlPr>
                                  </m:funcPr>
                                  <m:fName>
                                    <m:r>
                                      <a:rPr lang="en-US" altLang="zh-TW" sz="1600" smtClean="0">
                                        <a:latin typeface="Cambria Math" panose="02040503050406030204" pitchFamily="18" charset="0"/>
                                      </a:rPr>
                                      <m:t>∙</m:t>
                                    </m:r>
                                    <m:r>
                                      <m:rPr>
                                        <m:sty m:val="p"/>
                                      </m:rPr>
                                      <a:rPr lang="en-US" altLang="zh-TW" sz="1600" smtClean="0">
                                        <a:latin typeface="Cambria Math" panose="02040503050406030204" pitchFamily="18" charset="0"/>
                                      </a:rPr>
                                      <m:t>sin</m:t>
                                    </m:r>
                                  </m:fName>
                                  <m:e>
                                    <m:d>
                                      <m:dPr>
                                        <m:ctrlPr>
                                          <a:rPr lang="en-US" altLang="zh-TW" sz="1600" i="1" smtClean="0">
                                            <a:latin typeface="Cambria Math" panose="02040503050406030204" pitchFamily="18" charset="0"/>
                                          </a:rPr>
                                        </m:ctrlPr>
                                      </m:dPr>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zh-TW" altLang="en-US" sz="1600" smtClean="0">
                                                    <a:latin typeface="Cambria Math" panose="02040503050406030204" pitchFamily="18" charset="0"/>
                                                  </a:rPr>
                                                  <m:t>𝜋</m:t>
                                                </m:r>
                                                <m:r>
                                                  <a:rPr lang="zh-TW" altLang="en-US" sz="1600" smtClean="0">
                                                    <a:latin typeface="Cambria Math" panose="02040503050406030204" pitchFamily="18" charset="0"/>
                                                  </a:rPr>
                                                  <m:t>∙(</m:t>
                                                </m:r>
                                                <m:r>
                                                  <a:rPr lang="en-US" altLang="zh-TW" sz="1600" smtClean="0">
                                                    <a:latin typeface="Cambria Math" panose="02040503050406030204" pitchFamily="18" charset="0"/>
                                                  </a:rPr>
                                                  <m:t>𝑖</m:t>
                                                </m:r>
                                                <m:r>
                                                  <a:rPr lang="en-US" altLang="zh-TW" sz="1600" smtClean="0">
                                                    <a:latin typeface="Cambria Math" panose="02040503050406030204" pitchFamily="18" charset="0"/>
                                                  </a:rPr>
                                                  <m:t>+1)∙(</m:t>
                                                </m:r>
                                                <m:r>
                                                  <a:rPr lang="en-US" altLang="zh-TW" sz="1600" smtClean="0">
                                                    <a:latin typeface="Cambria Math" panose="02040503050406030204" pitchFamily="18" charset="0"/>
                                                  </a:rPr>
                                                  <m:t>𝑗</m:t>
                                                </m:r>
                                                <m:r>
                                                  <a:rPr lang="en-US" altLang="zh-TW" sz="1600" smtClean="0">
                                                    <a:latin typeface="Cambria Math" panose="02040503050406030204" pitchFamily="18" charset="0"/>
                                                  </a:rPr>
                                                  <m:t>+1)</m:t>
                                                </m:r>
                                              </m:num>
                                              <m:den>
                                                <m:r>
                                                  <a:rPr lang="en-US" altLang="zh-TW" sz="1600" smtClean="0">
                                                    <a:latin typeface="Cambria Math" panose="02040503050406030204" pitchFamily="18" charset="0"/>
                                                  </a:rPr>
                                                  <m:t>𝑁</m:t>
                                                </m:r>
                                                <m:r>
                                                  <a:rPr lang="en-US" altLang="zh-TW" sz="1600" smtClean="0">
                                                    <a:latin typeface="Cambria Math" panose="02040503050406030204" pitchFamily="18" charset="0"/>
                                                  </a:rPr>
                                                  <m:t>+1</m:t>
                                                </m:r>
                                              </m:den>
                                            </m:f>
                                          </m:e>
                                        </m:box>
                                      </m:e>
                                    </m:d>
                                  </m:e>
                                </m:func>
                              </m:oMath>
                            </m:oMathPara>
                          </a14:m>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482880215"/>
                      </a:ext>
                    </a:extLst>
                  </a:tr>
                  <a:tr h="370840">
                    <a:tc>
                      <a:txBody>
                        <a:bodyPr/>
                        <a:lstStyle/>
                        <a:p>
                          <a:pPr algn="ctr"/>
                          <a:r>
                            <a:rPr lang="en-US" altLang="zh-TW" sz="1600" dirty="0"/>
                            <a:t>DST-VII</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14:m>
                            <m:oMathPara xmlns:m="http://schemas.openxmlformats.org/officeDocument/2006/math">
                              <m:oMathParaPr>
                                <m:jc m:val="centerGroup"/>
                              </m:oMathParaPr>
                              <m:oMath xmlns:m="http://schemas.openxmlformats.org/officeDocument/2006/math">
                                <m:sSub>
                                  <m:sSubPr>
                                    <m:ctrlPr>
                                      <a:rPr lang="en-US" altLang="zh-TW" sz="1600" i="1" smtClean="0">
                                        <a:latin typeface="Cambria Math" panose="02040503050406030204" pitchFamily="18" charset="0"/>
                                      </a:rPr>
                                    </m:ctrlPr>
                                  </m:sSubPr>
                                  <m:e>
                                    <m:r>
                                      <a:rPr lang="en-US" altLang="zh-TW" sz="1600" smtClean="0">
                                        <a:latin typeface="Cambria Math" panose="02040503050406030204" pitchFamily="18" charset="0"/>
                                      </a:rPr>
                                      <m:t>𝑇</m:t>
                                    </m:r>
                                  </m:e>
                                  <m:sub>
                                    <m:r>
                                      <a:rPr lang="en-US" altLang="zh-TW" sz="1600" smtClean="0">
                                        <a:latin typeface="Cambria Math" panose="02040503050406030204" pitchFamily="18" charset="0"/>
                                      </a:rPr>
                                      <m:t>𝑖</m:t>
                                    </m:r>
                                  </m:sub>
                                </m:sSub>
                                <m:d>
                                  <m:dPr>
                                    <m:ctrlPr>
                                      <a:rPr lang="en-US" altLang="zh-TW" sz="1600" i="1" smtClean="0">
                                        <a:latin typeface="Cambria Math" panose="02040503050406030204" pitchFamily="18" charset="0"/>
                                      </a:rPr>
                                    </m:ctrlPr>
                                  </m:dPr>
                                  <m:e>
                                    <m:r>
                                      <a:rPr lang="en-US" altLang="zh-TW" sz="1600" smtClean="0">
                                        <a:latin typeface="Cambria Math" panose="02040503050406030204" pitchFamily="18" charset="0"/>
                                      </a:rPr>
                                      <m:t>𝑗</m:t>
                                    </m:r>
                                  </m:e>
                                </m:d>
                                <m:r>
                                  <a:rPr lang="en-US" altLang="zh-TW" sz="1600" smtClean="0">
                                    <a:latin typeface="Cambria Math" panose="02040503050406030204" pitchFamily="18" charset="0"/>
                                  </a:rPr>
                                  <m:t>=</m:t>
                                </m:r>
                                <m:rad>
                                  <m:radPr>
                                    <m:degHide m:val="on"/>
                                    <m:ctrlPr>
                                      <a:rPr lang="en-US" altLang="zh-TW" sz="1600" i="1" smtClean="0">
                                        <a:latin typeface="Cambria Math" panose="02040503050406030204" pitchFamily="18" charset="0"/>
                                      </a:rPr>
                                    </m:ctrlPr>
                                  </m:radPr>
                                  <m:deg/>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en-US" altLang="zh-TW" sz="1600" smtClean="0">
                                                <a:latin typeface="Cambria Math" panose="02040503050406030204" pitchFamily="18" charset="0"/>
                                              </a:rPr>
                                              <m:t>4</m:t>
                                            </m:r>
                                          </m:num>
                                          <m:den>
                                            <m:r>
                                              <a:rPr lang="en-US" altLang="zh-TW" sz="1600" smtClean="0">
                                                <a:latin typeface="Cambria Math" panose="02040503050406030204" pitchFamily="18" charset="0"/>
                                              </a:rPr>
                                              <m:t>2</m:t>
                                            </m:r>
                                            <m:r>
                                              <a:rPr lang="en-US" altLang="zh-TW" sz="1600" smtClean="0">
                                                <a:latin typeface="Cambria Math" panose="02040503050406030204" pitchFamily="18" charset="0"/>
                                              </a:rPr>
                                              <m:t>𝑁</m:t>
                                            </m:r>
                                            <m:r>
                                              <a:rPr lang="en-US" altLang="zh-TW" sz="1600" smtClean="0">
                                                <a:latin typeface="Cambria Math" panose="02040503050406030204" pitchFamily="18" charset="0"/>
                                              </a:rPr>
                                              <m:t>+1</m:t>
                                            </m:r>
                                          </m:den>
                                        </m:f>
                                      </m:e>
                                    </m:box>
                                  </m:e>
                                </m:rad>
                                <m:func>
                                  <m:funcPr>
                                    <m:ctrlPr>
                                      <a:rPr lang="en-US" altLang="zh-TW" sz="1600" i="1" smtClean="0">
                                        <a:latin typeface="Cambria Math" panose="02040503050406030204" pitchFamily="18" charset="0"/>
                                      </a:rPr>
                                    </m:ctrlPr>
                                  </m:funcPr>
                                  <m:fName>
                                    <m:r>
                                      <a:rPr lang="en-US" altLang="zh-TW" sz="1600" smtClean="0">
                                        <a:latin typeface="Cambria Math" panose="02040503050406030204" pitchFamily="18" charset="0"/>
                                      </a:rPr>
                                      <m:t>∙</m:t>
                                    </m:r>
                                    <m:r>
                                      <m:rPr>
                                        <m:sty m:val="p"/>
                                      </m:rPr>
                                      <a:rPr lang="en-US" altLang="zh-TW" sz="1600" smtClean="0">
                                        <a:latin typeface="Cambria Math" panose="02040503050406030204" pitchFamily="18" charset="0"/>
                                      </a:rPr>
                                      <m:t>cos</m:t>
                                    </m:r>
                                  </m:fName>
                                  <m:e>
                                    <m:d>
                                      <m:dPr>
                                        <m:ctrlPr>
                                          <a:rPr lang="en-US" altLang="zh-TW" sz="1600" i="1" smtClean="0">
                                            <a:latin typeface="Cambria Math" panose="02040503050406030204" pitchFamily="18" charset="0"/>
                                          </a:rPr>
                                        </m:ctrlPr>
                                      </m:dPr>
                                      <m:e>
                                        <m:box>
                                          <m:boxPr>
                                            <m:ctrlPr>
                                              <a:rPr lang="en-US" altLang="zh-TW" sz="1600" i="1" smtClean="0">
                                                <a:latin typeface="Cambria Math" panose="02040503050406030204" pitchFamily="18" charset="0"/>
                                              </a:rPr>
                                            </m:ctrlPr>
                                          </m:boxPr>
                                          <m:e>
                                            <m:argPr>
                                              <m:argSz m:val="-1"/>
                                            </m:argPr>
                                            <m:f>
                                              <m:fPr>
                                                <m:ctrlPr>
                                                  <a:rPr lang="en-US" altLang="zh-TW" sz="1600" i="1" smtClean="0">
                                                    <a:latin typeface="Cambria Math" panose="02040503050406030204" pitchFamily="18" charset="0"/>
                                                  </a:rPr>
                                                </m:ctrlPr>
                                              </m:fPr>
                                              <m:num>
                                                <m:r>
                                                  <a:rPr lang="zh-TW" altLang="en-US" sz="1600" smtClean="0">
                                                    <a:latin typeface="Cambria Math" panose="02040503050406030204" pitchFamily="18" charset="0"/>
                                                  </a:rPr>
                                                  <m:t>𝜋</m:t>
                                                </m:r>
                                                <m:r>
                                                  <a:rPr lang="zh-TW" altLang="en-US" sz="1600" smtClean="0">
                                                    <a:latin typeface="Cambria Math" panose="02040503050406030204" pitchFamily="18" charset="0"/>
                                                  </a:rPr>
                                                  <m:t>∙(2</m:t>
                                                </m:r>
                                                <m:r>
                                                  <a:rPr lang="en-US" altLang="zh-TW" sz="1600" smtClean="0">
                                                    <a:latin typeface="Cambria Math" panose="02040503050406030204" pitchFamily="18" charset="0"/>
                                                  </a:rPr>
                                                  <m:t>𝑖</m:t>
                                                </m:r>
                                                <m:r>
                                                  <a:rPr lang="en-US" altLang="zh-TW" sz="1600" smtClean="0">
                                                    <a:latin typeface="Cambria Math" panose="02040503050406030204" pitchFamily="18" charset="0"/>
                                                  </a:rPr>
                                                  <m:t>+1)∙(</m:t>
                                                </m:r>
                                                <m:r>
                                                  <a:rPr lang="en-US" altLang="zh-TW" sz="1600" smtClean="0">
                                                    <a:latin typeface="Cambria Math" panose="02040503050406030204" pitchFamily="18" charset="0"/>
                                                  </a:rPr>
                                                  <m:t>𝑗</m:t>
                                                </m:r>
                                                <m:r>
                                                  <a:rPr lang="en-US" altLang="zh-TW" sz="1600" smtClean="0">
                                                    <a:latin typeface="Cambria Math" panose="02040503050406030204" pitchFamily="18" charset="0"/>
                                                  </a:rPr>
                                                  <m:t>+1)</m:t>
                                                </m:r>
                                              </m:num>
                                              <m:den>
                                                <m:r>
                                                  <a:rPr lang="en-US" altLang="zh-TW" sz="1600" smtClean="0">
                                                    <a:latin typeface="Cambria Math" panose="02040503050406030204" pitchFamily="18" charset="0"/>
                                                  </a:rPr>
                                                  <m:t>2</m:t>
                                                </m:r>
                                                <m:r>
                                                  <a:rPr lang="en-US" altLang="zh-TW" sz="1600" smtClean="0">
                                                    <a:latin typeface="Cambria Math" panose="02040503050406030204" pitchFamily="18" charset="0"/>
                                                  </a:rPr>
                                                  <m:t>𝑁</m:t>
                                                </m:r>
                                                <m:r>
                                                  <a:rPr lang="en-US" altLang="zh-TW" sz="1600" smtClean="0">
                                                    <a:latin typeface="Cambria Math" panose="02040503050406030204" pitchFamily="18" charset="0"/>
                                                  </a:rPr>
                                                  <m:t>+1</m:t>
                                                </m:r>
                                              </m:den>
                                            </m:f>
                                          </m:e>
                                        </m:box>
                                      </m:e>
                                    </m:d>
                                  </m:e>
                                </m:func>
                              </m:oMath>
                            </m:oMathPara>
                          </a14:m>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572461009"/>
                      </a:ext>
                    </a:extLst>
                  </a:tr>
                </a:tbl>
              </a:graphicData>
            </a:graphic>
          </p:graphicFrame>
        </mc:Choice>
        <mc:Fallback xmlns="">
          <p:graphicFrame>
            <p:nvGraphicFramePr>
              <p:cNvPr id="5" name="內容版面配置區 4">
                <a:extLst>
                  <a:ext uri="{FF2B5EF4-FFF2-40B4-BE49-F238E27FC236}">
                    <a16:creationId xmlns:a16="http://schemas.microsoft.com/office/drawing/2014/main" id="{5F69E9E6-A5B8-4A1D-9CDC-9DF5E8D35326}"/>
                  </a:ext>
                </a:extLst>
              </p:cNvPr>
              <p:cNvGraphicFramePr>
                <a:graphicFrameLocks noGrp="1"/>
              </p:cNvGraphicFramePr>
              <p:nvPr>
                <p:ph idx="1"/>
                <p:extLst>
                  <p:ext uri="{D42A27DB-BD31-4B8C-83A1-F6EECF244321}">
                    <p14:modId xmlns:p14="http://schemas.microsoft.com/office/powerpoint/2010/main" val="2703429335"/>
                  </p:ext>
                </p:extLst>
              </p:nvPr>
            </p:nvGraphicFramePr>
            <p:xfrm>
              <a:off x="1922207" y="1361883"/>
              <a:ext cx="5299587" cy="5115117"/>
            </p:xfrm>
            <a:graphic>
              <a:graphicData uri="http://schemas.openxmlformats.org/drawingml/2006/table">
                <a:tbl>
                  <a:tblPr firstRow="1" bandRow="1">
                    <a:tableStyleId>{5940675A-B579-460E-94D1-54222C63F5DA}</a:tableStyleId>
                  </a:tblPr>
                  <a:tblGrid>
                    <a:gridCol w="1214284">
                      <a:extLst>
                        <a:ext uri="{9D8B030D-6E8A-4147-A177-3AD203B41FA5}">
                          <a16:colId xmlns:a16="http://schemas.microsoft.com/office/drawing/2014/main" val="3371815506"/>
                        </a:ext>
                      </a:extLst>
                    </a:gridCol>
                    <a:gridCol w="4085303">
                      <a:extLst>
                        <a:ext uri="{9D8B030D-6E8A-4147-A177-3AD203B41FA5}">
                          <a16:colId xmlns:a16="http://schemas.microsoft.com/office/drawing/2014/main" val="345708"/>
                        </a:ext>
                      </a:extLst>
                    </a:gridCol>
                  </a:tblGrid>
                  <a:tr h="370840">
                    <a:tc>
                      <a:txBody>
                        <a:bodyPr/>
                        <a:lstStyle/>
                        <a:p>
                          <a:pPr algn="ctr"/>
                          <a:r>
                            <a:rPr lang="en-US" altLang="zh-TW" sz="1600" dirty="0"/>
                            <a:t>transforms</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endParaRPr lang="zh-TW"/>
                        </a:p>
                      </a:txBody>
                      <a:tcPr anchor="ctr">
                        <a:blipFill>
                          <a:blip r:embed="rId2"/>
                          <a:stretch>
                            <a:fillRect l="-29806" t="-1639" r="-298" b="-1280328"/>
                          </a:stretch>
                        </a:blipFill>
                      </a:tcPr>
                    </a:tc>
                    <a:extLst>
                      <a:ext uri="{0D108BD9-81ED-4DB2-BD59-A6C34878D82A}">
                        <a16:rowId xmlns:a16="http://schemas.microsoft.com/office/drawing/2014/main" val="1059217776"/>
                      </a:ext>
                    </a:extLst>
                  </a:tr>
                  <a:tr h="1490599">
                    <a:tc>
                      <a:txBody>
                        <a:bodyPr/>
                        <a:lstStyle/>
                        <a:p>
                          <a:pPr algn="ctr"/>
                          <a:r>
                            <a:rPr lang="en-US" altLang="zh-TW" sz="1600" dirty="0"/>
                            <a:t>DCT-II</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endParaRPr lang="zh-TW"/>
                        </a:p>
                      </a:txBody>
                      <a:tcPr anchor="ctr">
                        <a:blipFill>
                          <a:blip r:embed="rId2"/>
                          <a:stretch>
                            <a:fillRect l="-29806" t="-25306" r="-298" b="-218776"/>
                          </a:stretch>
                        </a:blipFill>
                      </a:tcPr>
                    </a:tc>
                    <a:extLst>
                      <a:ext uri="{0D108BD9-81ED-4DB2-BD59-A6C34878D82A}">
                        <a16:rowId xmlns:a16="http://schemas.microsoft.com/office/drawing/2014/main" val="2429178416"/>
                      </a:ext>
                    </a:extLst>
                  </a:tr>
                  <a:tr h="1490599">
                    <a:tc>
                      <a:txBody>
                        <a:bodyPr/>
                        <a:lstStyle/>
                        <a:p>
                          <a:pPr algn="ctr"/>
                          <a:r>
                            <a:rPr lang="en-US" altLang="zh-TW" sz="1600" dirty="0"/>
                            <a:t>DCT-V</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endParaRPr lang="zh-TW"/>
                        </a:p>
                      </a:txBody>
                      <a:tcPr anchor="ctr">
                        <a:blipFill>
                          <a:blip r:embed="rId2"/>
                          <a:stretch>
                            <a:fillRect l="-29806" t="-125820" r="-298" b="-119672"/>
                          </a:stretch>
                        </a:blipFill>
                      </a:tcPr>
                    </a:tc>
                    <a:extLst>
                      <a:ext uri="{0D108BD9-81ED-4DB2-BD59-A6C34878D82A}">
                        <a16:rowId xmlns:a16="http://schemas.microsoft.com/office/drawing/2014/main" val="996386130"/>
                      </a:ext>
                    </a:extLst>
                  </a:tr>
                  <a:tr h="587693">
                    <a:tc>
                      <a:txBody>
                        <a:bodyPr/>
                        <a:lstStyle/>
                        <a:p>
                          <a:pPr algn="ctr"/>
                          <a:r>
                            <a:rPr lang="en-US" altLang="zh-TW" sz="1600" dirty="0"/>
                            <a:t>DCT-VIII</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endParaRPr lang="zh-TW"/>
                        </a:p>
                      </a:txBody>
                      <a:tcPr anchor="ctr">
                        <a:blipFill>
                          <a:blip r:embed="rId2"/>
                          <a:stretch>
                            <a:fillRect l="-29806" t="-568041" r="-298" b="-201031"/>
                          </a:stretch>
                        </a:blipFill>
                      </a:tcPr>
                    </a:tc>
                    <a:extLst>
                      <a:ext uri="{0D108BD9-81ED-4DB2-BD59-A6C34878D82A}">
                        <a16:rowId xmlns:a16="http://schemas.microsoft.com/office/drawing/2014/main" val="4248929934"/>
                      </a:ext>
                    </a:extLst>
                  </a:tr>
                  <a:tr h="587693">
                    <a:tc>
                      <a:txBody>
                        <a:bodyPr/>
                        <a:lstStyle/>
                        <a:p>
                          <a:pPr algn="ctr"/>
                          <a:r>
                            <a:rPr lang="en-US" altLang="zh-TW" sz="1600" dirty="0"/>
                            <a:t>DST-I</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endParaRPr lang="zh-TW"/>
                        </a:p>
                      </a:txBody>
                      <a:tcPr anchor="ctr">
                        <a:blipFill>
                          <a:blip r:embed="rId2"/>
                          <a:stretch>
                            <a:fillRect l="-29806" t="-675000" r="-298" b="-103125"/>
                          </a:stretch>
                        </a:blipFill>
                      </a:tcPr>
                    </a:tc>
                    <a:extLst>
                      <a:ext uri="{0D108BD9-81ED-4DB2-BD59-A6C34878D82A}">
                        <a16:rowId xmlns:a16="http://schemas.microsoft.com/office/drawing/2014/main" val="3482880215"/>
                      </a:ext>
                    </a:extLst>
                  </a:tr>
                  <a:tr h="587693">
                    <a:tc>
                      <a:txBody>
                        <a:bodyPr/>
                        <a:lstStyle/>
                        <a:p>
                          <a:pPr algn="ctr"/>
                          <a:r>
                            <a:rPr lang="en-US" altLang="zh-TW" sz="1600" dirty="0"/>
                            <a:t>DST-VII</a:t>
                          </a:r>
                          <a:endParaRPr lang="zh-TW" altLang="en-US" sz="1600" b="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endParaRPr lang="zh-TW"/>
                        </a:p>
                      </a:txBody>
                      <a:tcPr anchor="ctr">
                        <a:blipFill>
                          <a:blip r:embed="rId2"/>
                          <a:stretch>
                            <a:fillRect l="-29806" t="-767010" r="-298" b="-2062"/>
                          </a:stretch>
                        </a:blipFill>
                      </a:tcPr>
                    </a:tc>
                    <a:extLst>
                      <a:ext uri="{0D108BD9-81ED-4DB2-BD59-A6C34878D82A}">
                        <a16:rowId xmlns:a16="http://schemas.microsoft.com/office/drawing/2014/main" val="3572461009"/>
                      </a:ext>
                    </a:extLst>
                  </a:tr>
                </a:tbl>
              </a:graphicData>
            </a:graphic>
          </p:graphicFrame>
        </mc:Fallback>
      </mc:AlternateContent>
      <p:sp>
        <p:nvSpPr>
          <p:cNvPr id="3" name="投影片編號版面配置區 2">
            <a:extLst>
              <a:ext uri="{FF2B5EF4-FFF2-40B4-BE49-F238E27FC236}">
                <a16:creationId xmlns:a16="http://schemas.microsoft.com/office/drawing/2014/main" id="{6A42CD5B-2ABE-4C93-A1AE-21CE95DE4C88}"/>
              </a:ext>
            </a:extLst>
          </p:cNvPr>
          <p:cNvSpPr>
            <a:spLocks noGrp="1"/>
          </p:cNvSpPr>
          <p:nvPr>
            <p:ph type="sldNum" sz="quarter" idx="12"/>
          </p:nvPr>
        </p:nvSpPr>
        <p:spPr/>
        <p:txBody>
          <a:bodyPr/>
          <a:lstStyle/>
          <a:p>
            <a:pPr>
              <a:defRPr/>
            </a:pPr>
            <a:fld id="{9A44A0BB-55BA-4661-B7B8-15A99966D2EB}" type="slidenum">
              <a:rPr lang="zh-TW" altLang="en-US" smtClean="0"/>
              <a:pPr>
                <a:defRPr/>
              </a:pPr>
              <a:t>33</a:t>
            </a:fld>
            <a:endParaRPr lang="en-US" altLang="zh-TW" dirty="0"/>
          </a:p>
        </p:txBody>
      </p:sp>
    </p:spTree>
    <p:extLst>
      <p:ext uri="{BB962C8B-B14F-4D97-AF65-F5344CB8AC3E}">
        <p14:creationId xmlns:p14="http://schemas.microsoft.com/office/powerpoint/2010/main" val="35611026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Three pre-defined transform candidate sets</a:t>
            </a:r>
            <a:endParaRPr lang="zh-TW" altLang="en-US" dirty="0"/>
          </a:p>
        </p:txBody>
      </p:sp>
      <p:graphicFrame>
        <p:nvGraphicFramePr>
          <p:cNvPr id="5" name="內容版面配置區 4">
            <a:extLst>
              <a:ext uri="{FF2B5EF4-FFF2-40B4-BE49-F238E27FC236}">
                <a16:creationId xmlns:a16="http://schemas.microsoft.com/office/drawing/2014/main" id="{473354CB-508B-45DA-B0E8-27D1AE64EA81}"/>
              </a:ext>
            </a:extLst>
          </p:cNvPr>
          <p:cNvGraphicFramePr>
            <a:graphicFrameLocks noGrp="1"/>
          </p:cNvGraphicFramePr>
          <p:nvPr>
            <p:ph idx="1"/>
            <p:extLst>
              <p:ext uri="{D42A27DB-BD31-4B8C-83A1-F6EECF244321}">
                <p14:modId xmlns:p14="http://schemas.microsoft.com/office/powerpoint/2010/main" val="1941222838"/>
              </p:ext>
            </p:extLst>
          </p:nvPr>
        </p:nvGraphicFramePr>
        <p:xfrm>
          <a:off x="2637503" y="2027907"/>
          <a:ext cx="3868994" cy="1483360"/>
        </p:xfrm>
        <a:graphic>
          <a:graphicData uri="http://schemas.openxmlformats.org/drawingml/2006/table">
            <a:tbl>
              <a:tblPr firstRow="1" bandRow="1">
                <a:tableStyleId>{5940675A-B579-460E-94D1-54222C63F5DA}</a:tableStyleId>
              </a:tblPr>
              <a:tblGrid>
                <a:gridCol w="1538748">
                  <a:extLst>
                    <a:ext uri="{9D8B030D-6E8A-4147-A177-3AD203B41FA5}">
                      <a16:colId xmlns:a16="http://schemas.microsoft.com/office/drawing/2014/main" val="498445017"/>
                    </a:ext>
                  </a:extLst>
                </a:gridCol>
                <a:gridCol w="2330246">
                  <a:extLst>
                    <a:ext uri="{9D8B030D-6E8A-4147-A177-3AD203B41FA5}">
                      <a16:colId xmlns:a16="http://schemas.microsoft.com/office/drawing/2014/main" val="1274008771"/>
                    </a:ext>
                  </a:extLst>
                </a:gridCol>
              </a:tblGrid>
              <a:tr h="370840">
                <a:tc>
                  <a:txBody>
                    <a:bodyPr/>
                    <a:lstStyle/>
                    <a:p>
                      <a:r>
                        <a:rPr lang="en-US" altLang="zh-TW" dirty="0"/>
                        <a:t>transform set</a:t>
                      </a:r>
                      <a:endParaRPr lang="zh-TW" altLang="en-US"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altLang="zh-TW" dirty="0"/>
                        <a:t>transform candidates</a:t>
                      </a:r>
                      <a:endParaRPr lang="zh-TW" altLang="en-US"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68706232"/>
                  </a:ext>
                </a:extLst>
              </a:tr>
              <a:tr h="370840">
                <a:tc>
                  <a:txBody>
                    <a:bodyPr/>
                    <a:lstStyle/>
                    <a:p>
                      <a:r>
                        <a:rPr lang="en-US" altLang="zh-TW" dirty="0"/>
                        <a:t>0</a:t>
                      </a:r>
                      <a:endParaRPr lang="zh-TW" altLang="en-US" b="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altLang="zh-TW" dirty="0"/>
                        <a:t>DST-VII, DCT-VIII</a:t>
                      </a:r>
                      <a:endParaRPr lang="zh-TW" altLang="en-US"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18421542"/>
                  </a:ext>
                </a:extLst>
              </a:tr>
              <a:tr h="370840">
                <a:tc>
                  <a:txBody>
                    <a:bodyPr/>
                    <a:lstStyle/>
                    <a:p>
                      <a:r>
                        <a:rPr lang="en-US" altLang="zh-TW" dirty="0"/>
                        <a:t>1</a:t>
                      </a:r>
                      <a:endParaRPr lang="zh-TW" altLang="en-US" b="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altLang="zh-TW" dirty="0"/>
                        <a:t>DST-VII, DST-I</a:t>
                      </a:r>
                      <a:endParaRPr lang="zh-TW" altLang="en-US"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31806734"/>
                  </a:ext>
                </a:extLst>
              </a:tr>
              <a:tr h="370840">
                <a:tc>
                  <a:txBody>
                    <a:bodyPr/>
                    <a:lstStyle/>
                    <a:p>
                      <a:r>
                        <a:rPr lang="en-US" altLang="zh-TW" dirty="0"/>
                        <a:t>2</a:t>
                      </a:r>
                      <a:endParaRPr lang="zh-TW" altLang="en-US" b="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altLang="zh-TW" dirty="0"/>
                        <a:t>DST-VII, DCT-VIII</a:t>
                      </a:r>
                      <a:endParaRPr lang="zh-TW" altLang="en-US"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65353679"/>
                  </a:ext>
                </a:extLst>
              </a:tr>
            </a:tbl>
          </a:graphicData>
        </a:graphic>
      </p:graphicFrame>
      <p:sp>
        <p:nvSpPr>
          <p:cNvPr id="3" name="投影片編號版面配置區 2">
            <a:extLst>
              <a:ext uri="{FF2B5EF4-FFF2-40B4-BE49-F238E27FC236}">
                <a16:creationId xmlns:a16="http://schemas.microsoft.com/office/drawing/2014/main" id="{007A0D5A-30A8-4B40-BB97-EE41826906FC}"/>
              </a:ext>
            </a:extLst>
          </p:cNvPr>
          <p:cNvSpPr>
            <a:spLocks noGrp="1"/>
          </p:cNvSpPr>
          <p:nvPr>
            <p:ph type="sldNum" sz="quarter" idx="12"/>
          </p:nvPr>
        </p:nvSpPr>
        <p:spPr/>
        <p:txBody>
          <a:bodyPr/>
          <a:lstStyle/>
          <a:p>
            <a:pPr>
              <a:defRPr/>
            </a:pPr>
            <a:fld id="{9A44A0BB-55BA-4661-B7B8-15A99966D2EB}" type="slidenum">
              <a:rPr lang="zh-TW" altLang="en-US" smtClean="0"/>
              <a:pPr>
                <a:defRPr/>
              </a:pPr>
              <a:t>34</a:t>
            </a:fld>
            <a:endParaRPr lang="en-US" altLang="zh-TW" dirty="0"/>
          </a:p>
        </p:txBody>
      </p:sp>
    </p:spTree>
    <p:extLst>
      <p:ext uri="{BB962C8B-B14F-4D97-AF65-F5344CB8AC3E}">
        <p14:creationId xmlns:p14="http://schemas.microsoft.com/office/powerpoint/2010/main" val="16753047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sz="3200" dirty="0"/>
              <a:t>Selected horizontal (H) and vertical (V) transform sets for each intra prediction mode</a:t>
            </a:r>
            <a:endParaRPr lang="zh-TW" altLang="en-US" sz="3200" dirty="0"/>
          </a:p>
        </p:txBody>
      </p:sp>
      <p:graphicFrame>
        <p:nvGraphicFramePr>
          <p:cNvPr id="5" name="內容版面配置區 4">
            <a:extLst>
              <a:ext uri="{FF2B5EF4-FFF2-40B4-BE49-F238E27FC236}">
                <a16:creationId xmlns:a16="http://schemas.microsoft.com/office/drawing/2014/main" id="{74B61E4E-D8DD-4818-9046-637E749CEAA7}"/>
              </a:ext>
            </a:extLst>
          </p:cNvPr>
          <p:cNvGraphicFramePr>
            <a:graphicFrameLocks noGrp="1"/>
          </p:cNvGraphicFramePr>
          <p:nvPr>
            <p:ph idx="1"/>
            <p:extLst>
              <p:ext uri="{D42A27DB-BD31-4B8C-83A1-F6EECF244321}">
                <p14:modId xmlns:p14="http://schemas.microsoft.com/office/powerpoint/2010/main" val="2447677005"/>
              </p:ext>
            </p:extLst>
          </p:nvPr>
        </p:nvGraphicFramePr>
        <p:xfrm>
          <a:off x="533400" y="1371600"/>
          <a:ext cx="8181953" cy="4450080"/>
        </p:xfrm>
        <a:graphic>
          <a:graphicData uri="http://schemas.openxmlformats.org/drawingml/2006/table">
            <a:tbl>
              <a:tblPr firstRow="1" bandRow="1">
                <a:tableStyleId>{5940675A-B579-460E-94D1-54222C63F5DA}</a:tableStyleId>
              </a:tblPr>
              <a:tblGrid>
                <a:gridCol w="1184787">
                  <a:extLst>
                    <a:ext uri="{9D8B030D-6E8A-4147-A177-3AD203B41FA5}">
                      <a16:colId xmlns:a16="http://schemas.microsoft.com/office/drawing/2014/main" val="3177331533"/>
                    </a:ext>
                  </a:extLst>
                </a:gridCol>
                <a:gridCol w="411598">
                  <a:extLst>
                    <a:ext uri="{9D8B030D-6E8A-4147-A177-3AD203B41FA5}">
                      <a16:colId xmlns:a16="http://schemas.microsoft.com/office/drawing/2014/main" val="2381485400"/>
                    </a:ext>
                  </a:extLst>
                </a:gridCol>
                <a:gridCol w="411598">
                  <a:extLst>
                    <a:ext uri="{9D8B030D-6E8A-4147-A177-3AD203B41FA5}">
                      <a16:colId xmlns:a16="http://schemas.microsoft.com/office/drawing/2014/main" val="1428207843"/>
                    </a:ext>
                  </a:extLst>
                </a:gridCol>
                <a:gridCol w="411598">
                  <a:extLst>
                    <a:ext uri="{9D8B030D-6E8A-4147-A177-3AD203B41FA5}">
                      <a16:colId xmlns:a16="http://schemas.microsoft.com/office/drawing/2014/main" val="592322765"/>
                    </a:ext>
                  </a:extLst>
                </a:gridCol>
                <a:gridCol w="411598">
                  <a:extLst>
                    <a:ext uri="{9D8B030D-6E8A-4147-A177-3AD203B41FA5}">
                      <a16:colId xmlns:a16="http://schemas.microsoft.com/office/drawing/2014/main" val="811057228"/>
                    </a:ext>
                  </a:extLst>
                </a:gridCol>
                <a:gridCol w="411598">
                  <a:extLst>
                    <a:ext uri="{9D8B030D-6E8A-4147-A177-3AD203B41FA5}">
                      <a16:colId xmlns:a16="http://schemas.microsoft.com/office/drawing/2014/main" val="3950275086"/>
                    </a:ext>
                  </a:extLst>
                </a:gridCol>
                <a:gridCol w="411598">
                  <a:extLst>
                    <a:ext uri="{9D8B030D-6E8A-4147-A177-3AD203B41FA5}">
                      <a16:colId xmlns:a16="http://schemas.microsoft.com/office/drawing/2014/main" val="3894249795"/>
                    </a:ext>
                  </a:extLst>
                </a:gridCol>
                <a:gridCol w="411598">
                  <a:extLst>
                    <a:ext uri="{9D8B030D-6E8A-4147-A177-3AD203B41FA5}">
                      <a16:colId xmlns:a16="http://schemas.microsoft.com/office/drawing/2014/main" val="2086970566"/>
                    </a:ext>
                  </a:extLst>
                </a:gridCol>
                <a:gridCol w="411598">
                  <a:extLst>
                    <a:ext uri="{9D8B030D-6E8A-4147-A177-3AD203B41FA5}">
                      <a16:colId xmlns:a16="http://schemas.microsoft.com/office/drawing/2014/main" val="1798987710"/>
                    </a:ext>
                  </a:extLst>
                </a:gridCol>
                <a:gridCol w="411598">
                  <a:extLst>
                    <a:ext uri="{9D8B030D-6E8A-4147-A177-3AD203B41FA5}">
                      <a16:colId xmlns:a16="http://schemas.microsoft.com/office/drawing/2014/main" val="1631317425"/>
                    </a:ext>
                  </a:extLst>
                </a:gridCol>
                <a:gridCol w="411598">
                  <a:extLst>
                    <a:ext uri="{9D8B030D-6E8A-4147-A177-3AD203B41FA5}">
                      <a16:colId xmlns:a16="http://schemas.microsoft.com/office/drawing/2014/main" val="1728910517"/>
                    </a:ext>
                  </a:extLst>
                </a:gridCol>
                <a:gridCol w="411598">
                  <a:extLst>
                    <a:ext uri="{9D8B030D-6E8A-4147-A177-3AD203B41FA5}">
                      <a16:colId xmlns:a16="http://schemas.microsoft.com/office/drawing/2014/main" val="2609348577"/>
                    </a:ext>
                  </a:extLst>
                </a:gridCol>
                <a:gridCol w="411598">
                  <a:extLst>
                    <a:ext uri="{9D8B030D-6E8A-4147-A177-3AD203B41FA5}">
                      <a16:colId xmlns:a16="http://schemas.microsoft.com/office/drawing/2014/main" val="3334040948"/>
                    </a:ext>
                  </a:extLst>
                </a:gridCol>
                <a:gridCol w="411598">
                  <a:extLst>
                    <a:ext uri="{9D8B030D-6E8A-4147-A177-3AD203B41FA5}">
                      <a16:colId xmlns:a16="http://schemas.microsoft.com/office/drawing/2014/main" val="1573867941"/>
                    </a:ext>
                  </a:extLst>
                </a:gridCol>
                <a:gridCol w="411598">
                  <a:extLst>
                    <a:ext uri="{9D8B030D-6E8A-4147-A177-3AD203B41FA5}">
                      <a16:colId xmlns:a16="http://schemas.microsoft.com/office/drawing/2014/main" val="2301356555"/>
                    </a:ext>
                  </a:extLst>
                </a:gridCol>
                <a:gridCol w="411598">
                  <a:extLst>
                    <a:ext uri="{9D8B030D-6E8A-4147-A177-3AD203B41FA5}">
                      <a16:colId xmlns:a16="http://schemas.microsoft.com/office/drawing/2014/main" val="2127955511"/>
                    </a:ext>
                  </a:extLst>
                </a:gridCol>
                <a:gridCol w="411598">
                  <a:extLst>
                    <a:ext uri="{9D8B030D-6E8A-4147-A177-3AD203B41FA5}">
                      <a16:colId xmlns:a16="http://schemas.microsoft.com/office/drawing/2014/main" val="3805629183"/>
                    </a:ext>
                  </a:extLst>
                </a:gridCol>
                <a:gridCol w="411598">
                  <a:extLst>
                    <a:ext uri="{9D8B030D-6E8A-4147-A177-3AD203B41FA5}">
                      <a16:colId xmlns:a16="http://schemas.microsoft.com/office/drawing/2014/main" val="1670738766"/>
                    </a:ext>
                  </a:extLst>
                </a:gridCol>
              </a:tblGrid>
              <a:tr h="370840">
                <a:tc>
                  <a:txBody>
                    <a:bodyPr/>
                    <a:lstStyle/>
                    <a:p>
                      <a:pPr algn="ctr"/>
                      <a:r>
                        <a:rPr lang="en-US" altLang="zh-TW" sz="1600" dirty="0"/>
                        <a:t>intra mode</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3</a:t>
                      </a:r>
                      <a:endParaRPr lang="zh-TW" altLang="en-US" sz="1600" b="0" dirty="0">
                        <a:solidFill>
                          <a:schemeClr val="tx1"/>
                        </a:solidFill>
                      </a:endParaRPr>
                    </a:p>
                  </a:txBody>
                  <a:tcPr/>
                </a:tc>
                <a:tc>
                  <a:txBody>
                    <a:bodyPr/>
                    <a:lstStyle/>
                    <a:p>
                      <a:pPr algn="ctr"/>
                      <a:r>
                        <a:rPr lang="en-US" altLang="zh-TW" sz="1600" dirty="0"/>
                        <a:t>4</a:t>
                      </a:r>
                      <a:endParaRPr lang="zh-TW" altLang="en-US" sz="1600" b="0" dirty="0">
                        <a:solidFill>
                          <a:schemeClr val="tx1"/>
                        </a:solidFill>
                      </a:endParaRPr>
                    </a:p>
                  </a:txBody>
                  <a:tcPr/>
                </a:tc>
                <a:tc>
                  <a:txBody>
                    <a:bodyPr/>
                    <a:lstStyle/>
                    <a:p>
                      <a:pPr algn="ctr"/>
                      <a:r>
                        <a:rPr lang="en-US" altLang="zh-TW" sz="1600" dirty="0"/>
                        <a:t>5</a:t>
                      </a:r>
                      <a:endParaRPr lang="zh-TW" altLang="en-US" sz="1600" b="0" dirty="0">
                        <a:solidFill>
                          <a:schemeClr val="tx1"/>
                        </a:solidFill>
                      </a:endParaRPr>
                    </a:p>
                  </a:txBody>
                  <a:tcPr/>
                </a:tc>
                <a:tc>
                  <a:txBody>
                    <a:bodyPr/>
                    <a:lstStyle/>
                    <a:p>
                      <a:pPr algn="ctr"/>
                      <a:r>
                        <a:rPr lang="en-US" altLang="zh-TW" sz="1600" dirty="0"/>
                        <a:t>6</a:t>
                      </a:r>
                      <a:endParaRPr lang="zh-TW" altLang="en-US" sz="1600" b="0" dirty="0">
                        <a:solidFill>
                          <a:schemeClr val="tx1"/>
                        </a:solidFill>
                      </a:endParaRPr>
                    </a:p>
                  </a:txBody>
                  <a:tcPr/>
                </a:tc>
                <a:tc>
                  <a:txBody>
                    <a:bodyPr/>
                    <a:lstStyle/>
                    <a:p>
                      <a:pPr algn="ctr"/>
                      <a:r>
                        <a:rPr lang="en-US" altLang="zh-TW" sz="1600" dirty="0"/>
                        <a:t>7</a:t>
                      </a:r>
                      <a:endParaRPr lang="zh-TW" altLang="en-US" sz="1600" b="0" dirty="0">
                        <a:solidFill>
                          <a:schemeClr val="tx1"/>
                        </a:solidFill>
                      </a:endParaRPr>
                    </a:p>
                  </a:txBody>
                  <a:tcPr/>
                </a:tc>
                <a:tc>
                  <a:txBody>
                    <a:bodyPr/>
                    <a:lstStyle/>
                    <a:p>
                      <a:pPr algn="ctr"/>
                      <a:r>
                        <a:rPr lang="en-US" altLang="zh-TW" sz="1600" dirty="0"/>
                        <a:t>8</a:t>
                      </a:r>
                      <a:endParaRPr lang="zh-TW" altLang="en-US" sz="1600" b="0" dirty="0">
                        <a:solidFill>
                          <a:schemeClr val="tx1"/>
                        </a:solidFill>
                      </a:endParaRPr>
                    </a:p>
                  </a:txBody>
                  <a:tcPr/>
                </a:tc>
                <a:tc>
                  <a:txBody>
                    <a:bodyPr/>
                    <a:lstStyle/>
                    <a:p>
                      <a:pPr algn="ctr"/>
                      <a:r>
                        <a:rPr lang="en-US" altLang="zh-TW" sz="1600" dirty="0"/>
                        <a:t>9</a:t>
                      </a:r>
                      <a:endParaRPr lang="zh-TW" altLang="en-US" sz="1600" b="0" dirty="0">
                        <a:solidFill>
                          <a:schemeClr val="tx1"/>
                        </a:solidFill>
                      </a:endParaRPr>
                    </a:p>
                  </a:txBody>
                  <a:tcPr/>
                </a:tc>
                <a:tc>
                  <a:txBody>
                    <a:bodyPr/>
                    <a:lstStyle/>
                    <a:p>
                      <a:pPr algn="ctr"/>
                      <a:r>
                        <a:rPr lang="en-US" altLang="zh-TW" sz="1600" dirty="0"/>
                        <a:t>10</a:t>
                      </a:r>
                      <a:endParaRPr lang="zh-TW" altLang="en-US" sz="1600" b="0" dirty="0">
                        <a:solidFill>
                          <a:schemeClr val="tx1"/>
                        </a:solidFill>
                      </a:endParaRPr>
                    </a:p>
                  </a:txBody>
                  <a:tcPr/>
                </a:tc>
                <a:tc>
                  <a:txBody>
                    <a:bodyPr/>
                    <a:lstStyle/>
                    <a:p>
                      <a:pPr algn="ctr"/>
                      <a:r>
                        <a:rPr lang="en-US" altLang="zh-TW" sz="1600" dirty="0"/>
                        <a:t>11</a:t>
                      </a:r>
                      <a:endParaRPr lang="zh-TW" altLang="en-US" sz="1600" b="0" dirty="0">
                        <a:solidFill>
                          <a:schemeClr val="tx1"/>
                        </a:solidFill>
                      </a:endParaRPr>
                    </a:p>
                  </a:txBody>
                  <a:tcPr/>
                </a:tc>
                <a:tc>
                  <a:txBody>
                    <a:bodyPr/>
                    <a:lstStyle/>
                    <a:p>
                      <a:pPr algn="ctr"/>
                      <a:r>
                        <a:rPr lang="en-US" altLang="zh-TW" sz="1600" dirty="0"/>
                        <a:t>12</a:t>
                      </a:r>
                      <a:endParaRPr lang="zh-TW" altLang="en-US" sz="1600" b="0" dirty="0">
                        <a:solidFill>
                          <a:schemeClr val="tx1"/>
                        </a:solidFill>
                      </a:endParaRPr>
                    </a:p>
                  </a:txBody>
                  <a:tcPr/>
                </a:tc>
                <a:tc>
                  <a:txBody>
                    <a:bodyPr/>
                    <a:lstStyle/>
                    <a:p>
                      <a:pPr algn="ctr"/>
                      <a:r>
                        <a:rPr lang="en-US" altLang="zh-TW" sz="1600" dirty="0"/>
                        <a:t>13</a:t>
                      </a:r>
                      <a:endParaRPr lang="zh-TW" altLang="en-US" sz="1600" b="0" dirty="0">
                        <a:solidFill>
                          <a:schemeClr val="tx1"/>
                        </a:solidFill>
                      </a:endParaRPr>
                    </a:p>
                  </a:txBody>
                  <a:tcPr/>
                </a:tc>
                <a:tc>
                  <a:txBody>
                    <a:bodyPr/>
                    <a:lstStyle/>
                    <a:p>
                      <a:pPr algn="ctr"/>
                      <a:r>
                        <a:rPr lang="en-US" altLang="zh-TW" sz="1600" dirty="0"/>
                        <a:t>14</a:t>
                      </a:r>
                      <a:endParaRPr lang="zh-TW" altLang="en-US" sz="1600" b="0" dirty="0">
                        <a:solidFill>
                          <a:schemeClr val="tx1"/>
                        </a:solidFill>
                      </a:endParaRPr>
                    </a:p>
                  </a:txBody>
                  <a:tcPr/>
                </a:tc>
                <a:tc>
                  <a:txBody>
                    <a:bodyPr/>
                    <a:lstStyle/>
                    <a:p>
                      <a:pPr algn="ctr"/>
                      <a:r>
                        <a:rPr lang="en-US" altLang="zh-TW" sz="1600" dirty="0"/>
                        <a:t>15</a:t>
                      </a:r>
                      <a:endParaRPr lang="zh-TW" altLang="en-US" sz="1600" b="0" dirty="0">
                        <a:solidFill>
                          <a:schemeClr val="tx1"/>
                        </a:solidFill>
                      </a:endParaRPr>
                    </a:p>
                  </a:txBody>
                  <a:tcPr/>
                </a:tc>
                <a:tc>
                  <a:txBody>
                    <a:bodyPr/>
                    <a:lstStyle/>
                    <a:p>
                      <a:pPr algn="ctr"/>
                      <a:r>
                        <a:rPr lang="en-US" altLang="zh-TW" sz="1600" dirty="0"/>
                        <a:t>16</a:t>
                      </a:r>
                      <a:endParaRPr lang="zh-TW" altLang="en-US" sz="1600" b="0" dirty="0">
                        <a:solidFill>
                          <a:schemeClr val="tx1"/>
                        </a:solidFill>
                      </a:endParaRPr>
                    </a:p>
                  </a:txBody>
                  <a:tcPr/>
                </a:tc>
                <a:extLst>
                  <a:ext uri="{0D108BD9-81ED-4DB2-BD59-A6C34878D82A}">
                    <a16:rowId xmlns:a16="http://schemas.microsoft.com/office/drawing/2014/main" val="3450679271"/>
                  </a:ext>
                </a:extLst>
              </a:tr>
              <a:tr h="370840">
                <a:tc>
                  <a:txBody>
                    <a:bodyPr/>
                    <a:lstStyle/>
                    <a:p>
                      <a:pPr algn="ctr"/>
                      <a:r>
                        <a:rPr lang="en-US" altLang="zh-TW" sz="1600" dirty="0"/>
                        <a:t>V</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extLst>
                  <a:ext uri="{0D108BD9-81ED-4DB2-BD59-A6C34878D82A}">
                    <a16:rowId xmlns:a16="http://schemas.microsoft.com/office/drawing/2014/main" val="331843973"/>
                  </a:ext>
                </a:extLst>
              </a:tr>
              <a:tr h="370840">
                <a:tc>
                  <a:txBody>
                    <a:bodyPr/>
                    <a:lstStyle/>
                    <a:p>
                      <a:pPr algn="ctr"/>
                      <a:r>
                        <a:rPr lang="en-US" altLang="zh-TW" sz="1600" dirty="0"/>
                        <a:t>H</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extLst>
                  <a:ext uri="{0D108BD9-81ED-4DB2-BD59-A6C34878D82A}">
                    <a16:rowId xmlns:a16="http://schemas.microsoft.com/office/drawing/2014/main" val="567656818"/>
                  </a:ext>
                </a:extLst>
              </a:tr>
              <a:tr h="370840">
                <a:tc>
                  <a:txBody>
                    <a:bodyPr/>
                    <a:lstStyle/>
                    <a:p>
                      <a:pPr algn="ctr"/>
                      <a:r>
                        <a:rPr lang="en-US" altLang="zh-TW" sz="1600" dirty="0"/>
                        <a:t>intra mode</a:t>
                      </a:r>
                      <a:endParaRPr lang="zh-TW" altLang="en-US" sz="1600" b="0" dirty="0">
                        <a:solidFill>
                          <a:schemeClr val="tx1"/>
                        </a:solidFill>
                      </a:endParaRPr>
                    </a:p>
                  </a:txBody>
                  <a:tcPr/>
                </a:tc>
                <a:tc>
                  <a:txBody>
                    <a:bodyPr/>
                    <a:lstStyle/>
                    <a:p>
                      <a:pPr algn="ctr"/>
                      <a:r>
                        <a:rPr lang="en-US" altLang="zh-TW" sz="1600" dirty="0"/>
                        <a:t>17</a:t>
                      </a:r>
                      <a:endParaRPr lang="zh-TW" altLang="en-US" sz="1600" b="0" dirty="0">
                        <a:solidFill>
                          <a:schemeClr val="tx1"/>
                        </a:solidFill>
                      </a:endParaRPr>
                    </a:p>
                  </a:txBody>
                  <a:tcPr/>
                </a:tc>
                <a:tc>
                  <a:txBody>
                    <a:bodyPr/>
                    <a:lstStyle/>
                    <a:p>
                      <a:pPr algn="ctr"/>
                      <a:r>
                        <a:rPr lang="en-US" altLang="zh-TW" sz="1600" dirty="0"/>
                        <a:t>18</a:t>
                      </a:r>
                      <a:endParaRPr lang="zh-TW" altLang="en-US" sz="1600" b="0" dirty="0">
                        <a:solidFill>
                          <a:schemeClr val="tx1"/>
                        </a:solidFill>
                      </a:endParaRPr>
                    </a:p>
                  </a:txBody>
                  <a:tcPr/>
                </a:tc>
                <a:tc>
                  <a:txBody>
                    <a:bodyPr/>
                    <a:lstStyle/>
                    <a:p>
                      <a:pPr algn="ctr"/>
                      <a:r>
                        <a:rPr lang="en-US" altLang="zh-TW" sz="1600" dirty="0"/>
                        <a:t>19</a:t>
                      </a:r>
                      <a:endParaRPr lang="zh-TW" altLang="en-US" sz="1600" b="0" dirty="0">
                        <a:solidFill>
                          <a:schemeClr val="tx1"/>
                        </a:solidFill>
                      </a:endParaRPr>
                    </a:p>
                  </a:txBody>
                  <a:tcPr/>
                </a:tc>
                <a:tc>
                  <a:txBody>
                    <a:bodyPr/>
                    <a:lstStyle/>
                    <a:p>
                      <a:pPr algn="ctr"/>
                      <a:r>
                        <a:rPr lang="en-US" altLang="zh-TW" sz="1600" dirty="0"/>
                        <a:t>20</a:t>
                      </a:r>
                      <a:endParaRPr lang="zh-TW" altLang="en-US" sz="1600" b="0" dirty="0">
                        <a:solidFill>
                          <a:schemeClr val="tx1"/>
                        </a:solidFill>
                      </a:endParaRPr>
                    </a:p>
                  </a:txBody>
                  <a:tcPr/>
                </a:tc>
                <a:tc>
                  <a:txBody>
                    <a:bodyPr/>
                    <a:lstStyle/>
                    <a:p>
                      <a:pPr algn="ctr"/>
                      <a:r>
                        <a:rPr lang="en-US" altLang="zh-TW" sz="1600" dirty="0"/>
                        <a:t>21</a:t>
                      </a:r>
                      <a:endParaRPr lang="zh-TW" altLang="en-US" sz="1600" b="0" dirty="0">
                        <a:solidFill>
                          <a:schemeClr val="tx1"/>
                        </a:solidFill>
                      </a:endParaRPr>
                    </a:p>
                  </a:txBody>
                  <a:tcPr/>
                </a:tc>
                <a:tc>
                  <a:txBody>
                    <a:bodyPr/>
                    <a:lstStyle/>
                    <a:p>
                      <a:pPr algn="ctr"/>
                      <a:r>
                        <a:rPr lang="en-US" altLang="zh-TW" sz="1600" dirty="0"/>
                        <a:t>22</a:t>
                      </a:r>
                      <a:endParaRPr lang="zh-TW" altLang="en-US" sz="1600" b="0" dirty="0">
                        <a:solidFill>
                          <a:schemeClr val="tx1"/>
                        </a:solidFill>
                      </a:endParaRPr>
                    </a:p>
                  </a:txBody>
                  <a:tcPr/>
                </a:tc>
                <a:tc>
                  <a:txBody>
                    <a:bodyPr/>
                    <a:lstStyle/>
                    <a:p>
                      <a:pPr algn="ctr"/>
                      <a:r>
                        <a:rPr lang="en-US" altLang="zh-TW" sz="1600" dirty="0"/>
                        <a:t>23</a:t>
                      </a:r>
                      <a:endParaRPr lang="zh-TW" altLang="en-US" sz="1600" b="0" dirty="0">
                        <a:solidFill>
                          <a:schemeClr val="tx1"/>
                        </a:solidFill>
                      </a:endParaRPr>
                    </a:p>
                  </a:txBody>
                  <a:tcPr/>
                </a:tc>
                <a:tc>
                  <a:txBody>
                    <a:bodyPr/>
                    <a:lstStyle/>
                    <a:p>
                      <a:pPr algn="ctr"/>
                      <a:r>
                        <a:rPr lang="en-US" altLang="zh-TW" sz="1600" dirty="0"/>
                        <a:t>24</a:t>
                      </a:r>
                      <a:endParaRPr lang="zh-TW" altLang="en-US" sz="1600" b="0" dirty="0">
                        <a:solidFill>
                          <a:schemeClr val="tx1"/>
                        </a:solidFill>
                      </a:endParaRPr>
                    </a:p>
                  </a:txBody>
                  <a:tcPr/>
                </a:tc>
                <a:tc>
                  <a:txBody>
                    <a:bodyPr/>
                    <a:lstStyle/>
                    <a:p>
                      <a:pPr algn="ctr"/>
                      <a:r>
                        <a:rPr lang="en-US" altLang="zh-TW" sz="1600" dirty="0"/>
                        <a:t>25</a:t>
                      </a:r>
                      <a:endParaRPr lang="zh-TW" altLang="en-US" sz="1600" b="0" dirty="0">
                        <a:solidFill>
                          <a:schemeClr val="tx1"/>
                        </a:solidFill>
                      </a:endParaRPr>
                    </a:p>
                  </a:txBody>
                  <a:tcPr/>
                </a:tc>
                <a:tc>
                  <a:txBody>
                    <a:bodyPr/>
                    <a:lstStyle/>
                    <a:p>
                      <a:pPr algn="ctr"/>
                      <a:r>
                        <a:rPr lang="en-US" altLang="zh-TW" sz="1600" dirty="0"/>
                        <a:t>26</a:t>
                      </a:r>
                      <a:endParaRPr lang="zh-TW" altLang="en-US" sz="1600" b="0" dirty="0">
                        <a:solidFill>
                          <a:schemeClr val="tx1"/>
                        </a:solidFill>
                      </a:endParaRPr>
                    </a:p>
                  </a:txBody>
                  <a:tcPr/>
                </a:tc>
                <a:tc>
                  <a:txBody>
                    <a:bodyPr/>
                    <a:lstStyle/>
                    <a:p>
                      <a:pPr algn="ctr"/>
                      <a:r>
                        <a:rPr lang="en-US" altLang="zh-TW" sz="1600" dirty="0"/>
                        <a:t>27</a:t>
                      </a:r>
                      <a:endParaRPr lang="zh-TW" altLang="en-US" sz="1600" b="0" dirty="0">
                        <a:solidFill>
                          <a:schemeClr val="tx1"/>
                        </a:solidFill>
                      </a:endParaRPr>
                    </a:p>
                  </a:txBody>
                  <a:tcPr/>
                </a:tc>
                <a:tc>
                  <a:txBody>
                    <a:bodyPr/>
                    <a:lstStyle/>
                    <a:p>
                      <a:pPr algn="ctr"/>
                      <a:r>
                        <a:rPr lang="en-US" altLang="zh-TW" sz="1600" dirty="0"/>
                        <a:t>28</a:t>
                      </a:r>
                      <a:endParaRPr lang="zh-TW" altLang="en-US" sz="1600" b="0" dirty="0">
                        <a:solidFill>
                          <a:schemeClr val="tx1"/>
                        </a:solidFill>
                      </a:endParaRPr>
                    </a:p>
                  </a:txBody>
                  <a:tcPr/>
                </a:tc>
                <a:tc>
                  <a:txBody>
                    <a:bodyPr/>
                    <a:lstStyle/>
                    <a:p>
                      <a:pPr algn="ctr"/>
                      <a:r>
                        <a:rPr lang="en-US" altLang="zh-TW" sz="1600" dirty="0"/>
                        <a:t>29</a:t>
                      </a:r>
                      <a:endParaRPr lang="zh-TW" altLang="en-US" sz="1600" b="0" dirty="0">
                        <a:solidFill>
                          <a:schemeClr val="tx1"/>
                        </a:solidFill>
                      </a:endParaRPr>
                    </a:p>
                  </a:txBody>
                  <a:tcPr/>
                </a:tc>
                <a:tc>
                  <a:txBody>
                    <a:bodyPr/>
                    <a:lstStyle/>
                    <a:p>
                      <a:pPr algn="ctr"/>
                      <a:r>
                        <a:rPr lang="en-US" altLang="zh-TW" sz="1600" dirty="0"/>
                        <a:t>30</a:t>
                      </a:r>
                      <a:endParaRPr lang="zh-TW" altLang="en-US" sz="1600" b="0" dirty="0">
                        <a:solidFill>
                          <a:schemeClr val="tx1"/>
                        </a:solidFill>
                      </a:endParaRPr>
                    </a:p>
                  </a:txBody>
                  <a:tcPr/>
                </a:tc>
                <a:tc>
                  <a:txBody>
                    <a:bodyPr/>
                    <a:lstStyle/>
                    <a:p>
                      <a:pPr algn="ctr"/>
                      <a:r>
                        <a:rPr lang="en-US" altLang="zh-TW" sz="1600" dirty="0"/>
                        <a:t>31</a:t>
                      </a:r>
                      <a:endParaRPr lang="zh-TW" altLang="en-US" sz="1600" b="0" dirty="0">
                        <a:solidFill>
                          <a:schemeClr val="tx1"/>
                        </a:solidFill>
                      </a:endParaRPr>
                    </a:p>
                  </a:txBody>
                  <a:tcPr/>
                </a:tc>
                <a:tc>
                  <a:txBody>
                    <a:bodyPr/>
                    <a:lstStyle/>
                    <a:p>
                      <a:pPr algn="ctr"/>
                      <a:r>
                        <a:rPr lang="en-US" altLang="zh-TW" sz="1600" dirty="0"/>
                        <a:t>32</a:t>
                      </a:r>
                      <a:endParaRPr lang="zh-TW" altLang="en-US" sz="1600" b="0" dirty="0">
                        <a:solidFill>
                          <a:schemeClr val="tx1"/>
                        </a:solidFill>
                      </a:endParaRPr>
                    </a:p>
                  </a:txBody>
                  <a:tcPr/>
                </a:tc>
                <a:tc>
                  <a:txBody>
                    <a:bodyPr/>
                    <a:lstStyle/>
                    <a:p>
                      <a:pPr algn="ctr"/>
                      <a:r>
                        <a:rPr lang="en-US" altLang="zh-TW" sz="1600" dirty="0"/>
                        <a:t>33</a:t>
                      </a:r>
                      <a:endParaRPr lang="zh-TW" altLang="en-US" sz="1600" b="0" dirty="0">
                        <a:solidFill>
                          <a:schemeClr val="tx1"/>
                        </a:solidFill>
                      </a:endParaRPr>
                    </a:p>
                  </a:txBody>
                  <a:tcPr/>
                </a:tc>
                <a:extLst>
                  <a:ext uri="{0D108BD9-81ED-4DB2-BD59-A6C34878D82A}">
                    <a16:rowId xmlns:a16="http://schemas.microsoft.com/office/drawing/2014/main" val="1656347848"/>
                  </a:ext>
                </a:extLst>
              </a:tr>
              <a:tr h="370840">
                <a:tc>
                  <a:txBody>
                    <a:bodyPr/>
                    <a:lstStyle/>
                    <a:p>
                      <a:pPr algn="ctr"/>
                      <a:r>
                        <a:rPr lang="en-US" altLang="zh-TW" sz="1600" dirty="0"/>
                        <a:t>V</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extLst>
                  <a:ext uri="{0D108BD9-81ED-4DB2-BD59-A6C34878D82A}">
                    <a16:rowId xmlns:a16="http://schemas.microsoft.com/office/drawing/2014/main" val="1011117902"/>
                  </a:ext>
                </a:extLst>
              </a:tr>
              <a:tr h="370840">
                <a:tc>
                  <a:txBody>
                    <a:bodyPr/>
                    <a:lstStyle/>
                    <a:p>
                      <a:pPr algn="ctr"/>
                      <a:r>
                        <a:rPr lang="en-US" altLang="zh-TW" sz="1600" dirty="0"/>
                        <a:t>H</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extLst>
                  <a:ext uri="{0D108BD9-81ED-4DB2-BD59-A6C34878D82A}">
                    <a16:rowId xmlns:a16="http://schemas.microsoft.com/office/drawing/2014/main" val="3676823136"/>
                  </a:ext>
                </a:extLst>
              </a:tr>
              <a:tr h="370840">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altLang="zh-TW" sz="1600" dirty="0"/>
                        <a:t>intra mode</a:t>
                      </a:r>
                      <a:endParaRPr lang="zh-TW" altLang="en-US" sz="1600" b="0" dirty="0">
                        <a:solidFill>
                          <a:schemeClr val="tx1"/>
                        </a:solidFill>
                      </a:endParaRPr>
                    </a:p>
                  </a:txBody>
                  <a:tcPr/>
                </a:tc>
                <a:tc>
                  <a:txBody>
                    <a:bodyPr/>
                    <a:lstStyle/>
                    <a:p>
                      <a:pPr algn="ctr"/>
                      <a:r>
                        <a:rPr lang="en-US" altLang="zh-TW" sz="1600" dirty="0"/>
                        <a:t>34</a:t>
                      </a:r>
                      <a:endParaRPr lang="zh-TW" altLang="en-US" sz="1600" b="0" dirty="0">
                        <a:solidFill>
                          <a:schemeClr val="tx1"/>
                        </a:solidFill>
                      </a:endParaRPr>
                    </a:p>
                  </a:txBody>
                  <a:tcPr/>
                </a:tc>
                <a:tc>
                  <a:txBody>
                    <a:bodyPr/>
                    <a:lstStyle/>
                    <a:p>
                      <a:pPr algn="ctr"/>
                      <a:r>
                        <a:rPr lang="en-US" altLang="zh-TW" sz="1600" dirty="0"/>
                        <a:t>35</a:t>
                      </a:r>
                      <a:endParaRPr lang="zh-TW" altLang="en-US" sz="1600" b="0" dirty="0">
                        <a:solidFill>
                          <a:schemeClr val="tx1"/>
                        </a:solidFill>
                      </a:endParaRPr>
                    </a:p>
                  </a:txBody>
                  <a:tcPr/>
                </a:tc>
                <a:tc>
                  <a:txBody>
                    <a:bodyPr/>
                    <a:lstStyle/>
                    <a:p>
                      <a:pPr algn="ctr"/>
                      <a:r>
                        <a:rPr lang="en-US" altLang="zh-TW" sz="1600" dirty="0"/>
                        <a:t>36</a:t>
                      </a:r>
                      <a:endParaRPr lang="zh-TW" altLang="en-US" sz="1600" b="0" dirty="0">
                        <a:solidFill>
                          <a:schemeClr val="tx1"/>
                        </a:solidFill>
                      </a:endParaRPr>
                    </a:p>
                  </a:txBody>
                  <a:tcPr/>
                </a:tc>
                <a:tc>
                  <a:txBody>
                    <a:bodyPr/>
                    <a:lstStyle/>
                    <a:p>
                      <a:pPr algn="ctr"/>
                      <a:r>
                        <a:rPr lang="en-US" altLang="zh-TW" sz="1600" dirty="0"/>
                        <a:t>37</a:t>
                      </a:r>
                      <a:endParaRPr lang="zh-TW" altLang="en-US" sz="1600" b="0" dirty="0">
                        <a:solidFill>
                          <a:schemeClr val="tx1"/>
                        </a:solidFill>
                      </a:endParaRPr>
                    </a:p>
                  </a:txBody>
                  <a:tcPr/>
                </a:tc>
                <a:tc>
                  <a:txBody>
                    <a:bodyPr/>
                    <a:lstStyle/>
                    <a:p>
                      <a:pPr algn="ctr"/>
                      <a:r>
                        <a:rPr lang="en-US" altLang="zh-TW" sz="1600" dirty="0"/>
                        <a:t>38</a:t>
                      </a:r>
                      <a:endParaRPr lang="zh-TW" altLang="en-US" sz="1600" b="0" dirty="0">
                        <a:solidFill>
                          <a:schemeClr val="tx1"/>
                        </a:solidFill>
                      </a:endParaRPr>
                    </a:p>
                  </a:txBody>
                  <a:tcPr/>
                </a:tc>
                <a:tc>
                  <a:txBody>
                    <a:bodyPr/>
                    <a:lstStyle/>
                    <a:p>
                      <a:pPr algn="ctr"/>
                      <a:r>
                        <a:rPr lang="en-US" altLang="zh-TW" sz="1600" dirty="0"/>
                        <a:t>39</a:t>
                      </a:r>
                      <a:endParaRPr lang="zh-TW" altLang="en-US" sz="1600" b="0" dirty="0">
                        <a:solidFill>
                          <a:schemeClr val="tx1"/>
                        </a:solidFill>
                      </a:endParaRPr>
                    </a:p>
                  </a:txBody>
                  <a:tcPr/>
                </a:tc>
                <a:tc>
                  <a:txBody>
                    <a:bodyPr/>
                    <a:lstStyle/>
                    <a:p>
                      <a:pPr algn="ctr"/>
                      <a:r>
                        <a:rPr lang="en-US" altLang="zh-TW" sz="1600" dirty="0"/>
                        <a:t>40</a:t>
                      </a:r>
                      <a:endParaRPr lang="zh-TW" altLang="en-US" sz="1600" b="0" dirty="0">
                        <a:solidFill>
                          <a:schemeClr val="tx1"/>
                        </a:solidFill>
                      </a:endParaRPr>
                    </a:p>
                  </a:txBody>
                  <a:tcPr/>
                </a:tc>
                <a:tc>
                  <a:txBody>
                    <a:bodyPr/>
                    <a:lstStyle/>
                    <a:p>
                      <a:pPr algn="ctr"/>
                      <a:r>
                        <a:rPr lang="en-US" altLang="zh-TW" sz="1600" dirty="0"/>
                        <a:t>41</a:t>
                      </a:r>
                      <a:endParaRPr lang="zh-TW" altLang="en-US" sz="1600" b="0" dirty="0">
                        <a:solidFill>
                          <a:schemeClr val="tx1"/>
                        </a:solidFill>
                      </a:endParaRPr>
                    </a:p>
                  </a:txBody>
                  <a:tcPr/>
                </a:tc>
                <a:tc>
                  <a:txBody>
                    <a:bodyPr/>
                    <a:lstStyle/>
                    <a:p>
                      <a:pPr algn="ctr"/>
                      <a:r>
                        <a:rPr lang="en-US" altLang="zh-TW" sz="1600" dirty="0"/>
                        <a:t>42</a:t>
                      </a:r>
                      <a:endParaRPr lang="zh-TW" altLang="en-US" sz="1600" b="0" dirty="0">
                        <a:solidFill>
                          <a:schemeClr val="tx1"/>
                        </a:solidFill>
                      </a:endParaRPr>
                    </a:p>
                  </a:txBody>
                  <a:tcPr/>
                </a:tc>
                <a:tc>
                  <a:txBody>
                    <a:bodyPr/>
                    <a:lstStyle/>
                    <a:p>
                      <a:pPr algn="ctr"/>
                      <a:r>
                        <a:rPr lang="en-US" altLang="zh-TW" sz="1600" dirty="0"/>
                        <a:t>43</a:t>
                      </a:r>
                      <a:endParaRPr lang="zh-TW" altLang="en-US" sz="1600" b="0" dirty="0">
                        <a:solidFill>
                          <a:schemeClr val="tx1"/>
                        </a:solidFill>
                      </a:endParaRPr>
                    </a:p>
                  </a:txBody>
                  <a:tcPr/>
                </a:tc>
                <a:tc>
                  <a:txBody>
                    <a:bodyPr/>
                    <a:lstStyle/>
                    <a:p>
                      <a:pPr algn="ctr"/>
                      <a:r>
                        <a:rPr lang="en-US" altLang="zh-TW" sz="1600" dirty="0"/>
                        <a:t>44</a:t>
                      </a:r>
                      <a:endParaRPr lang="zh-TW" altLang="en-US" sz="1600" b="0" dirty="0">
                        <a:solidFill>
                          <a:schemeClr val="tx1"/>
                        </a:solidFill>
                      </a:endParaRPr>
                    </a:p>
                  </a:txBody>
                  <a:tcPr/>
                </a:tc>
                <a:tc>
                  <a:txBody>
                    <a:bodyPr/>
                    <a:lstStyle/>
                    <a:p>
                      <a:pPr algn="ctr"/>
                      <a:r>
                        <a:rPr lang="en-US" altLang="zh-TW" sz="1600" dirty="0"/>
                        <a:t>45</a:t>
                      </a:r>
                      <a:endParaRPr lang="zh-TW" altLang="en-US" sz="1600" b="0" dirty="0">
                        <a:solidFill>
                          <a:schemeClr val="tx1"/>
                        </a:solidFill>
                      </a:endParaRPr>
                    </a:p>
                  </a:txBody>
                  <a:tcPr/>
                </a:tc>
                <a:tc>
                  <a:txBody>
                    <a:bodyPr/>
                    <a:lstStyle/>
                    <a:p>
                      <a:pPr algn="ctr"/>
                      <a:r>
                        <a:rPr lang="en-US" altLang="zh-TW" sz="1600" dirty="0"/>
                        <a:t>46</a:t>
                      </a:r>
                      <a:endParaRPr lang="zh-TW" altLang="en-US" sz="1600" b="0" dirty="0">
                        <a:solidFill>
                          <a:schemeClr val="tx1"/>
                        </a:solidFill>
                      </a:endParaRPr>
                    </a:p>
                  </a:txBody>
                  <a:tcPr/>
                </a:tc>
                <a:tc>
                  <a:txBody>
                    <a:bodyPr/>
                    <a:lstStyle/>
                    <a:p>
                      <a:pPr algn="ctr"/>
                      <a:r>
                        <a:rPr lang="en-US" altLang="zh-TW" sz="1600" dirty="0"/>
                        <a:t>47</a:t>
                      </a:r>
                      <a:endParaRPr lang="zh-TW" altLang="en-US" sz="1600" b="0" dirty="0">
                        <a:solidFill>
                          <a:schemeClr val="tx1"/>
                        </a:solidFill>
                      </a:endParaRPr>
                    </a:p>
                  </a:txBody>
                  <a:tcPr/>
                </a:tc>
                <a:tc>
                  <a:txBody>
                    <a:bodyPr/>
                    <a:lstStyle/>
                    <a:p>
                      <a:pPr algn="ctr"/>
                      <a:r>
                        <a:rPr lang="en-US" altLang="zh-TW" sz="1600" dirty="0"/>
                        <a:t>48</a:t>
                      </a:r>
                      <a:endParaRPr lang="zh-TW" altLang="en-US" sz="1600" b="0" dirty="0">
                        <a:solidFill>
                          <a:schemeClr val="tx1"/>
                        </a:solidFill>
                      </a:endParaRPr>
                    </a:p>
                  </a:txBody>
                  <a:tcPr/>
                </a:tc>
                <a:tc>
                  <a:txBody>
                    <a:bodyPr/>
                    <a:lstStyle/>
                    <a:p>
                      <a:pPr algn="ctr"/>
                      <a:r>
                        <a:rPr lang="en-US" altLang="zh-TW" sz="1600" dirty="0"/>
                        <a:t>49</a:t>
                      </a:r>
                      <a:endParaRPr lang="zh-TW" altLang="en-US" sz="1600" b="0" dirty="0">
                        <a:solidFill>
                          <a:schemeClr val="tx1"/>
                        </a:solidFill>
                      </a:endParaRPr>
                    </a:p>
                  </a:txBody>
                  <a:tcPr/>
                </a:tc>
                <a:tc>
                  <a:txBody>
                    <a:bodyPr/>
                    <a:lstStyle/>
                    <a:p>
                      <a:pPr algn="ctr"/>
                      <a:r>
                        <a:rPr lang="en-US" altLang="zh-TW" sz="1600" dirty="0"/>
                        <a:t>50</a:t>
                      </a:r>
                      <a:endParaRPr lang="zh-TW" altLang="en-US" sz="1600" b="0" dirty="0">
                        <a:solidFill>
                          <a:schemeClr val="tx1"/>
                        </a:solidFill>
                      </a:endParaRPr>
                    </a:p>
                  </a:txBody>
                  <a:tcPr/>
                </a:tc>
                <a:extLst>
                  <a:ext uri="{0D108BD9-81ED-4DB2-BD59-A6C34878D82A}">
                    <a16:rowId xmlns:a16="http://schemas.microsoft.com/office/drawing/2014/main" val="3654824068"/>
                  </a:ext>
                </a:extLst>
              </a:tr>
              <a:tr h="370840">
                <a:tc>
                  <a:txBody>
                    <a:bodyPr/>
                    <a:lstStyle/>
                    <a:p>
                      <a:pPr algn="ctr"/>
                      <a:r>
                        <a:rPr lang="en-US" altLang="zh-TW" sz="1600" dirty="0"/>
                        <a:t>V</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extLst>
                  <a:ext uri="{0D108BD9-81ED-4DB2-BD59-A6C34878D82A}">
                    <a16:rowId xmlns:a16="http://schemas.microsoft.com/office/drawing/2014/main" val="426950670"/>
                  </a:ext>
                </a:extLst>
              </a:tr>
              <a:tr h="370840">
                <a:tc>
                  <a:txBody>
                    <a:bodyPr/>
                    <a:lstStyle/>
                    <a:p>
                      <a:pPr algn="ctr"/>
                      <a:r>
                        <a:rPr lang="en-US" altLang="zh-TW" sz="1600" dirty="0"/>
                        <a:t>H</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extLst>
                  <a:ext uri="{0D108BD9-81ED-4DB2-BD59-A6C34878D82A}">
                    <a16:rowId xmlns:a16="http://schemas.microsoft.com/office/drawing/2014/main" val="2151237034"/>
                  </a:ext>
                </a:extLst>
              </a:tr>
              <a:tr h="370840">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altLang="zh-TW" sz="1600" dirty="0"/>
                        <a:t>intra mode</a:t>
                      </a:r>
                      <a:endParaRPr lang="zh-TW" altLang="en-US" sz="1600" b="0" dirty="0">
                        <a:solidFill>
                          <a:schemeClr val="tx1"/>
                        </a:solidFill>
                      </a:endParaRPr>
                    </a:p>
                  </a:txBody>
                  <a:tcPr/>
                </a:tc>
                <a:tc>
                  <a:txBody>
                    <a:bodyPr/>
                    <a:lstStyle/>
                    <a:p>
                      <a:pPr algn="ctr"/>
                      <a:r>
                        <a:rPr lang="en-US" altLang="zh-TW" sz="1600" dirty="0"/>
                        <a:t>51</a:t>
                      </a:r>
                      <a:endParaRPr lang="zh-TW" altLang="en-US" sz="1600" b="0" dirty="0">
                        <a:solidFill>
                          <a:schemeClr val="tx1"/>
                        </a:solidFill>
                      </a:endParaRPr>
                    </a:p>
                  </a:txBody>
                  <a:tcPr/>
                </a:tc>
                <a:tc>
                  <a:txBody>
                    <a:bodyPr/>
                    <a:lstStyle/>
                    <a:p>
                      <a:pPr algn="ctr"/>
                      <a:r>
                        <a:rPr lang="en-US" altLang="zh-TW" sz="1600" dirty="0"/>
                        <a:t>52</a:t>
                      </a:r>
                      <a:endParaRPr lang="zh-TW" altLang="en-US" sz="1600" b="0" dirty="0">
                        <a:solidFill>
                          <a:schemeClr val="tx1"/>
                        </a:solidFill>
                      </a:endParaRPr>
                    </a:p>
                  </a:txBody>
                  <a:tcPr/>
                </a:tc>
                <a:tc>
                  <a:txBody>
                    <a:bodyPr/>
                    <a:lstStyle/>
                    <a:p>
                      <a:pPr algn="ctr"/>
                      <a:r>
                        <a:rPr lang="en-US" altLang="zh-TW" sz="1600" dirty="0"/>
                        <a:t>53</a:t>
                      </a:r>
                      <a:endParaRPr lang="zh-TW" altLang="en-US" sz="1600" b="0" dirty="0">
                        <a:solidFill>
                          <a:schemeClr val="tx1"/>
                        </a:solidFill>
                      </a:endParaRPr>
                    </a:p>
                  </a:txBody>
                  <a:tcPr/>
                </a:tc>
                <a:tc>
                  <a:txBody>
                    <a:bodyPr/>
                    <a:lstStyle/>
                    <a:p>
                      <a:pPr algn="ctr"/>
                      <a:r>
                        <a:rPr lang="en-US" altLang="zh-TW" sz="1600" dirty="0"/>
                        <a:t>54</a:t>
                      </a:r>
                      <a:endParaRPr lang="zh-TW" altLang="en-US" sz="1600" b="0" dirty="0">
                        <a:solidFill>
                          <a:schemeClr val="tx1"/>
                        </a:solidFill>
                      </a:endParaRPr>
                    </a:p>
                  </a:txBody>
                  <a:tcPr/>
                </a:tc>
                <a:tc>
                  <a:txBody>
                    <a:bodyPr/>
                    <a:lstStyle/>
                    <a:p>
                      <a:pPr algn="ctr"/>
                      <a:r>
                        <a:rPr lang="en-US" altLang="zh-TW" sz="1600" dirty="0"/>
                        <a:t>55</a:t>
                      </a:r>
                      <a:endParaRPr lang="zh-TW" altLang="en-US" sz="1600" b="0" dirty="0">
                        <a:solidFill>
                          <a:schemeClr val="tx1"/>
                        </a:solidFill>
                      </a:endParaRPr>
                    </a:p>
                  </a:txBody>
                  <a:tcPr/>
                </a:tc>
                <a:tc>
                  <a:txBody>
                    <a:bodyPr/>
                    <a:lstStyle/>
                    <a:p>
                      <a:pPr algn="ctr"/>
                      <a:r>
                        <a:rPr lang="en-US" altLang="zh-TW" sz="1600" dirty="0"/>
                        <a:t>56</a:t>
                      </a:r>
                      <a:endParaRPr lang="zh-TW" altLang="en-US" sz="1600" b="0" dirty="0">
                        <a:solidFill>
                          <a:schemeClr val="tx1"/>
                        </a:solidFill>
                      </a:endParaRPr>
                    </a:p>
                  </a:txBody>
                  <a:tcPr/>
                </a:tc>
                <a:tc>
                  <a:txBody>
                    <a:bodyPr/>
                    <a:lstStyle/>
                    <a:p>
                      <a:pPr algn="ctr"/>
                      <a:r>
                        <a:rPr lang="en-US" altLang="zh-TW" sz="1600" dirty="0"/>
                        <a:t>57</a:t>
                      </a:r>
                      <a:endParaRPr lang="zh-TW" altLang="en-US" sz="1600" b="0" dirty="0">
                        <a:solidFill>
                          <a:schemeClr val="tx1"/>
                        </a:solidFill>
                      </a:endParaRPr>
                    </a:p>
                  </a:txBody>
                  <a:tcPr/>
                </a:tc>
                <a:tc>
                  <a:txBody>
                    <a:bodyPr/>
                    <a:lstStyle/>
                    <a:p>
                      <a:pPr algn="ctr"/>
                      <a:r>
                        <a:rPr lang="en-US" altLang="zh-TW" sz="1600" dirty="0"/>
                        <a:t>58</a:t>
                      </a:r>
                      <a:endParaRPr lang="zh-TW" altLang="en-US" sz="1600" b="0" dirty="0">
                        <a:solidFill>
                          <a:schemeClr val="tx1"/>
                        </a:solidFill>
                      </a:endParaRPr>
                    </a:p>
                  </a:txBody>
                  <a:tcPr/>
                </a:tc>
                <a:tc>
                  <a:txBody>
                    <a:bodyPr/>
                    <a:lstStyle/>
                    <a:p>
                      <a:pPr algn="ctr"/>
                      <a:r>
                        <a:rPr lang="en-US" altLang="zh-TW" sz="1600" dirty="0"/>
                        <a:t>59</a:t>
                      </a:r>
                      <a:endParaRPr lang="zh-TW" altLang="en-US" sz="1600" b="0" dirty="0">
                        <a:solidFill>
                          <a:schemeClr val="tx1"/>
                        </a:solidFill>
                      </a:endParaRPr>
                    </a:p>
                  </a:txBody>
                  <a:tcPr/>
                </a:tc>
                <a:tc>
                  <a:txBody>
                    <a:bodyPr/>
                    <a:lstStyle/>
                    <a:p>
                      <a:pPr algn="ctr"/>
                      <a:r>
                        <a:rPr lang="en-US" altLang="zh-TW" sz="1600" dirty="0"/>
                        <a:t>60</a:t>
                      </a:r>
                      <a:endParaRPr lang="zh-TW" altLang="en-US" sz="1600" b="0" dirty="0">
                        <a:solidFill>
                          <a:schemeClr val="tx1"/>
                        </a:solidFill>
                      </a:endParaRPr>
                    </a:p>
                  </a:txBody>
                  <a:tcPr/>
                </a:tc>
                <a:tc>
                  <a:txBody>
                    <a:bodyPr/>
                    <a:lstStyle/>
                    <a:p>
                      <a:pPr algn="ctr"/>
                      <a:r>
                        <a:rPr lang="en-US" altLang="zh-TW" sz="1600" dirty="0"/>
                        <a:t>61</a:t>
                      </a:r>
                      <a:endParaRPr lang="zh-TW" altLang="en-US" sz="1600" b="0" dirty="0">
                        <a:solidFill>
                          <a:schemeClr val="tx1"/>
                        </a:solidFill>
                      </a:endParaRPr>
                    </a:p>
                  </a:txBody>
                  <a:tcPr/>
                </a:tc>
                <a:tc>
                  <a:txBody>
                    <a:bodyPr/>
                    <a:lstStyle/>
                    <a:p>
                      <a:pPr algn="ctr"/>
                      <a:r>
                        <a:rPr lang="en-US" altLang="zh-TW" sz="1600" dirty="0"/>
                        <a:t>62</a:t>
                      </a:r>
                      <a:endParaRPr lang="zh-TW" altLang="en-US" sz="1600" b="0" dirty="0">
                        <a:solidFill>
                          <a:schemeClr val="tx1"/>
                        </a:solidFill>
                      </a:endParaRPr>
                    </a:p>
                  </a:txBody>
                  <a:tcPr/>
                </a:tc>
                <a:tc>
                  <a:txBody>
                    <a:bodyPr/>
                    <a:lstStyle/>
                    <a:p>
                      <a:pPr algn="ctr"/>
                      <a:r>
                        <a:rPr lang="en-US" altLang="zh-TW" sz="1600" dirty="0"/>
                        <a:t>63</a:t>
                      </a:r>
                      <a:endParaRPr lang="zh-TW" altLang="en-US" sz="1600" b="0" dirty="0">
                        <a:solidFill>
                          <a:schemeClr val="tx1"/>
                        </a:solidFill>
                      </a:endParaRPr>
                    </a:p>
                  </a:txBody>
                  <a:tcPr/>
                </a:tc>
                <a:tc>
                  <a:txBody>
                    <a:bodyPr/>
                    <a:lstStyle/>
                    <a:p>
                      <a:pPr algn="ctr"/>
                      <a:r>
                        <a:rPr lang="en-US" altLang="zh-TW" sz="1600" dirty="0"/>
                        <a:t>64</a:t>
                      </a:r>
                      <a:endParaRPr lang="zh-TW" altLang="en-US" sz="1600" b="0" dirty="0">
                        <a:solidFill>
                          <a:schemeClr val="tx1"/>
                        </a:solidFill>
                      </a:endParaRPr>
                    </a:p>
                  </a:txBody>
                  <a:tcPr/>
                </a:tc>
                <a:tc>
                  <a:txBody>
                    <a:bodyPr/>
                    <a:lstStyle/>
                    <a:p>
                      <a:pPr algn="ctr"/>
                      <a:r>
                        <a:rPr lang="en-US" altLang="zh-TW" sz="1600" dirty="0"/>
                        <a:t>65</a:t>
                      </a:r>
                      <a:endParaRPr lang="zh-TW" altLang="en-US" sz="1600" b="0" dirty="0">
                        <a:solidFill>
                          <a:schemeClr val="tx1"/>
                        </a:solidFill>
                      </a:endParaRPr>
                    </a:p>
                  </a:txBody>
                  <a:tcPr/>
                </a:tc>
                <a:tc>
                  <a:txBody>
                    <a:bodyPr/>
                    <a:lstStyle/>
                    <a:p>
                      <a:pPr algn="ctr"/>
                      <a:r>
                        <a:rPr lang="en-US" altLang="zh-TW" sz="1600" dirty="0"/>
                        <a:t>66</a:t>
                      </a:r>
                      <a:endParaRPr lang="zh-TW" altLang="en-US" sz="1600" b="0" dirty="0">
                        <a:solidFill>
                          <a:schemeClr val="tx1"/>
                        </a:solidFill>
                      </a:endParaRPr>
                    </a:p>
                  </a:txBody>
                  <a:tcPr/>
                </a:tc>
                <a:tc>
                  <a:txBody>
                    <a:bodyPr/>
                    <a:lstStyle/>
                    <a:p>
                      <a:pPr algn="ctr"/>
                      <a:endParaRPr lang="zh-TW" altLang="en-US" sz="1600" b="0" dirty="0">
                        <a:solidFill>
                          <a:schemeClr val="tx1"/>
                        </a:solidFill>
                      </a:endParaRPr>
                    </a:p>
                  </a:txBody>
                  <a:tcPr/>
                </a:tc>
                <a:extLst>
                  <a:ext uri="{0D108BD9-81ED-4DB2-BD59-A6C34878D82A}">
                    <a16:rowId xmlns:a16="http://schemas.microsoft.com/office/drawing/2014/main" val="3244818934"/>
                  </a:ext>
                </a:extLst>
              </a:tr>
              <a:tr h="370840">
                <a:tc>
                  <a:txBody>
                    <a:bodyPr/>
                    <a:lstStyle/>
                    <a:p>
                      <a:pPr algn="ctr"/>
                      <a:r>
                        <a:rPr lang="en-US" altLang="zh-TW" sz="1600" dirty="0"/>
                        <a:t>V</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2</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endParaRPr lang="zh-TW" altLang="en-US" sz="1600" b="0" dirty="0">
                        <a:solidFill>
                          <a:schemeClr val="tx1"/>
                        </a:solidFill>
                      </a:endParaRPr>
                    </a:p>
                  </a:txBody>
                  <a:tcPr/>
                </a:tc>
                <a:extLst>
                  <a:ext uri="{0D108BD9-81ED-4DB2-BD59-A6C34878D82A}">
                    <a16:rowId xmlns:a16="http://schemas.microsoft.com/office/drawing/2014/main" val="2829826350"/>
                  </a:ext>
                </a:extLst>
              </a:tr>
              <a:tr h="370840">
                <a:tc>
                  <a:txBody>
                    <a:bodyPr/>
                    <a:lstStyle/>
                    <a:p>
                      <a:pPr algn="ctr"/>
                      <a:r>
                        <a:rPr lang="en-US" altLang="zh-TW" sz="1600" dirty="0"/>
                        <a:t>H</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r>
                        <a:rPr lang="en-US" altLang="zh-TW" sz="1600" dirty="0"/>
                        <a:t>1</a:t>
                      </a:r>
                      <a:endParaRPr lang="zh-TW" altLang="en-US" sz="1600" b="0" dirty="0">
                        <a:solidFill>
                          <a:schemeClr val="tx1"/>
                        </a:solidFill>
                      </a:endParaRPr>
                    </a:p>
                  </a:txBody>
                  <a:tcPr/>
                </a:tc>
                <a:tc>
                  <a:txBody>
                    <a:bodyPr/>
                    <a:lstStyle/>
                    <a:p>
                      <a:pPr algn="ctr"/>
                      <a:r>
                        <a:rPr lang="en-US" altLang="zh-TW" sz="1600" dirty="0"/>
                        <a:t>0</a:t>
                      </a:r>
                      <a:endParaRPr lang="zh-TW" altLang="en-US" sz="1600" b="0" dirty="0">
                        <a:solidFill>
                          <a:schemeClr val="tx1"/>
                        </a:solidFill>
                      </a:endParaRPr>
                    </a:p>
                  </a:txBody>
                  <a:tcPr/>
                </a:tc>
                <a:tc>
                  <a:txBody>
                    <a:bodyPr/>
                    <a:lstStyle/>
                    <a:p>
                      <a:pPr algn="ctr"/>
                      <a:endParaRPr lang="zh-TW" altLang="en-US" sz="1600" b="0" dirty="0">
                        <a:solidFill>
                          <a:schemeClr val="tx1"/>
                        </a:solidFill>
                      </a:endParaRPr>
                    </a:p>
                  </a:txBody>
                  <a:tcPr/>
                </a:tc>
                <a:extLst>
                  <a:ext uri="{0D108BD9-81ED-4DB2-BD59-A6C34878D82A}">
                    <a16:rowId xmlns:a16="http://schemas.microsoft.com/office/drawing/2014/main" val="3114271617"/>
                  </a:ext>
                </a:extLst>
              </a:tr>
            </a:tbl>
          </a:graphicData>
        </a:graphic>
      </p:graphicFrame>
      <p:sp>
        <p:nvSpPr>
          <p:cNvPr id="3" name="投影片編號版面配置區 2">
            <a:extLst>
              <a:ext uri="{FF2B5EF4-FFF2-40B4-BE49-F238E27FC236}">
                <a16:creationId xmlns:a16="http://schemas.microsoft.com/office/drawing/2014/main" id="{702F3BA8-4D2B-4ACD-A545-DA4F23333802}"/>
              </a:ext>
            </a:extLst>
          </p:cNvPr>
          <p:cNvSpPr>
            <a:spLocks noGrp="1"/>
          </p:cNvSpPr>
          <p:nvPr>
            <p:ph type="sldNum" sz="quarter" idx="12"/>
          </p:nvPr>
        </p:nvSpPr>
        <p:spPr/>
        <p:txBody>
          <a:bodyPr/>
          <a:lstStyle/>
          <a:p>
            <a:pPr>
              <a:defRPr/>
            </a:pPr>
            <a:fld id="{9A44A0BB-55BA-4661-B7B8-15A99966D2EB}" type="slidenum">
              <a:rPr lang="zh-TW" altLang="en-US" smtClean="0"/>
              <a:pPr>
                <a:defRPr/>
              </a:pPr>
              <a:t>35</a:t>
            </a:fld>
            <a:endParaRPr lang="en-US" altLang="zh-TW" dirty="0"/>
          </a:p>
        </p:txBody>
      </p:sp>
    </p:spTree>
    <p:extLst>
      <p:ext uri="{BB962C8B-B14F-4D97-AF65-F5344CB8AC3E}">
        <p14:creationId xmlns:p14="http://schemas.microsoft.com/office/powerpoint/2010/main" val="12621369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sz="3200" dirty="0"/>
              <a:t>Mode-dependent non-separable secondary transforms</a:t>
            </a:r>
            <a:endParaRPr lang="zh-TW" altLang="en-US" sz="3200"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JEM, a mode-dependent non-separable secondary transform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(MDNSST) is applied between the forward core transform</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and quantization (at the encoder) and between the</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de-quantization and inverse core transform (at the decoder).</a:t>
            </a:r>
            <a:endParaRPr lang="en-US" altLang="zh-TW" sz="2000" b="0" dirty="0">
              <a:latin typeface="Times New Roman" panose="02020603050405020304" pitchFamily="18" charset="0"/>
              <a:cs typeface="Times New Roman" panose="02020603050405020304" pitchFamily="18" charset="0"/>
            </a:endParaRP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MDNSST is only applied to the</a:t>
            </a:r>
            <a:r>
              <a:rPr lang="zh-TW" altLang="en-US" sz="2000"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low frequency coefficients after the primary transform. </a:t>
            </a:r>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033D52D4-772F-404D-A9E7-7FA02A00B099}"/>
              </a:ext>
            </a:extLst>
          </p:cNvPr>
          <p:cNvSpPr>
            <a:spLocks noGrp="1"/>
          </p:cNvSpPr>
          <p:nvPr>
            <p:ph type="sldNum" sz="quarter" idx="12"/>
          </p:nvPr>
        </p:nvSpPr>
        <p:spPr/>
        <p:txBody>
          <a:bodyPr/>
          <a:lstStyle/>
          <a:p>
            <a:pPr>
              <a:defRPr/>
            </a:pPr>
            <a:fld id="{9A44A0BB-55BA-4661-B7B8-15A99966D2EB}" type="slidenum">
              <a:rPr lang="zh-TW" altLang="en-US" smtClean="0"/>
              <a:pPr>
                <a:defRPr/>
              </a:pPr>
              <a:t>36</a:t>
            </a:fld>
            <a:endParaRPr lang="en-US" altLang="zh-TW" dirty="0"/>
          </a:p>
        </p:txBody>
      </p:sp>
    </p:spTree>
    <p:extLst>
      <p:ext uri="{BB962C8B-B14F-4D97-AF65-F5344CB8AC3E}">
        <p14:creationId xmlns:p14="http://schemas.microsoft.com/office/powerpoint/2010/main" val="39089108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sz="3200" dirty="0">
                <a:solidFill>
                  <a:srgbClr val="FAFD00"/>
                </a:solidFill>
              </a:rPr>
              <a:t>Mode-dependent non-separable secondary transforms (cont.)</a:t>
            </a:r>
            <a:endParaRPr lang="zh-TW" altLang="en-US" sz="4400"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lvl="0"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For a 4</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m:t>
                    </m:r>
                  </m:oMath>
                </a14:m>
                <a:r>
                  <a:rPr lang="en-US" altLang="zh-TW" sz="2000" dirty="0">
                    <a:solidFill>
                      <a:srgbClr val="FFFFFF"/>
                    </a:solidFill>
                    <a:latin typeface="Times New Roman" panose="02020603050405020304" pitchFamily="18" charset="0"/>
                    <a:cs typeface="Times New Roman" panose="02020603050405020304" pitchFamily="18" charset="0"/>
                  </a:rPr>
                  <a:t>4</a:t>
                </a:r>
                <a:r>
                  <a:rPr lang="zh-TW" altLang="en-US" sz="2000" dirty="0">
                    <a:solidFill>
                      <a:srgbClr val="FFFFFF"/>
                    </a:solidFill>
                    <a:latin typeface="Times New Roman" panose="02020603050405020304" pitchFamily="18" charset="0"/>
                    <a:cs typeface="Times New Roman" panose="02020603050405020304" pitchFamily="18" charset="0"/>
                  </a:rPr>
                  <a:t> </a:t>
                </a:r>
                <a:r>
                  <a:rPr lang="en-US" altLang="zh-TW" sz="2000" dirty="0">
                    <a:solidFill>
                      <a:srgbClr val="FFFFFF"/>
                    </a:solidFill>
                    <a:latin typeface="Times New Roman" panose="02020603050405020304" pitchFamily="18" charset="0"/>
                    <a:cs typeface="Times New Roman" panose="02020603050405020304" pitchFamily="18" charset="0"/>
                  </a:rPr>
                  <a:t>input block </a:t>
                </a:r>
                <a:r>
                  <a:rPr lang="en-US" altLang="zh-TW" sz="2000" b="1" dirty="0">
                    <a:solidFill>
                      <a:srgbClr val="FFFFFF"/>
                    </a:solidFill>
                    <a:latin typeface="Times New Roman" panose="02020603050405020304" pitchFamily="18" charset="0"/>
                    <a:cs typeface="Times New Roman" panose="02020603050405020304" pitchFamily="18" charset="0"/>
                  </a:rPr>
                  <a:t>X </a:t>
                </a:r>
                <a:r>
                  <a:rPr lang="en-US" altLang="zh-TW" sz="2000" dirty="0">
                    <a:solidFill>
                      <a:srgbClr val="FFFFFF"/>
                    </a:solidFill>
                    <a:latin typeface="Times New Roman" panose="02020603050405020304" pitchFamily="18" charset="0"/>
                    <a:cs typeface="Times New Roman" panose="02020603050405020304" pitchFamily="18" charset="0"/>
                  </a:rPr>
                  <a:t>represented as a 1D vector </a:t>
                </a:r>
                <a14:m>
                  <m:oMath xmlns:m="http://schemas.openxmlformats.org/officeDocument/2006/math">
                    <m:acc>
                      <m:accPr>
                        <m:chr m:val="⃑"/>
                        <m:ctrlPr>
                          <a:rPr lang="en-US" altLang="zh-TW" sz="2000" b="1" i="1">
                            <a:solidFill>
                              <a:srgbClr val="FFFFFF"/>
                            </a:solidFill>
                            <a:latin typeface="Cambria Math" panose="02040503050406030204" pitchFamily="18" charset="0"/>
                            <a:cs typeface="Times New Roman" panose="02020603050405020304" pitchFamily="18" charset="0"/>
                          </a:rPr>
                        </m:ctrlPr>
                      </m:accPr>
                      <m:e>
                        <m:r>
                          <a:rPr lang="en-US" altLang="zh-TW" sz="2000" b="1" i="1">
                            <a:solidFill>
                              <a:srgbClr val="FFFFFF"/>
                            </a:solidFill>
                            <a:latin typeface="Cambria Math" panose="02040503050406030204" pitchFamily="18" charset="0"/>
                            <a:cs typeface="Times New Roman" panose="02020603050405020304" pitchFamily="18" charset="0"/>
                          </a:rPr>
                          <m:t>𝑿</m:t>
                        </m:r>
                      </m:e>
                    </m:acc>
                  </m:oMath>
                </a14:m>
                <a:r>
                  <a:rPr lang="en-US" altLang="zh-TW" sz="2000" dirty="0">
                    <a:solidFill>
                      <a:srgbClr val="FFFFFF"/>
                    </a:solidFill>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the non-separable transform is calculated as </a:t>
                </a:r>
                <a14:m>
                  <m:oMath xmlns:m="http://schemas.openxmlformats.org/officeDocument/2006/math">
                    <m:acc>
                      <m:accPr>
                        <m:chr m:val="⃑"/>
                        <m:ctrlPr>
                          <a:rPr lang="en-US" altLang="zh-TW" sz="2000" i="1" smtClean="0">
                            <a:latin typeface="Cambria Math" panose="02040503050406030204" pitchFamily="18" charset="0"/>
                            <a:cs typeface="Times New Roman" panose="02020603050405020304" pitchFamily="18" charset="0"/>
                          </a:rPr>
                        </m:ctrlPr>
                      </m:accPr>
                      <m:e>
                        <m:r>
                          <a:rPr lang="en-US" altLang="zh-TW" sz="2000" b="0" i="1" smtClean="0">
                            <a:latin typeface="Cambria Math" panose="02040503050406030204" pitchFamily="18" charset="0"/>
                            <a:cs typeface="Times New Roman" panose="02020603050405020304" pitchFamily="18" charset="0"/>
                          </a:rPr>
                          <m:t>𝐹</m:t>
                        </m:r>
                      </m:e>
                    </m:acc>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𝑇</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b="0" i="1" smtClean="0">
                            <a:latin typeface="Cambria Math" panose="02040503050406030204" pitchFamily="18" charset="0"/>
                            <a:cs typeface="Times New Roman" panose="02020603050405020304" pitchFamily="18" charset="0"/>
                          </a:rPr>
                          <m:t>𝑋</m:t>
                        </m:r>
                      </m:e>
                    </m:acc>
                  </m:oMath>
                </a14:m>
                <a:r>
                  <a:rPr lang="en-US" altLang="zh-TW" sz="2000" dirty="0">
                    <a:latin typeface="Times New Roman" panose="02020603050405020304" pitchFamily="18" charset="0"/>
                    <a:cs typeface="Times New Roman" panose="02020603050405020304" pitchFamily="18" charset="0"/>
                  </a:rPr>
                  <a:t>, where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𝐹</m:t>
                        </m:r>
                      </m:e>
                    </m:acc>
                    <m:r>
                      <a:rPr lang="en-US" altLang="zh-TW" sz="2000" i="1">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indicates the transform coefficient vector, and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𝑇</m:t>
                    </m:r>
                  </m:oMath>
                </a14:m>
                <a:r>
                  <a:rPr lang="en-US" altLang="zh-TW" sz="2000" dirty="0">
                    <a:latin typeface="Times New Roman" panose="02020603050405020304" pitchFamily="18" charset="0"/>
                    <a:cs typeface="Times New Roman" panose="02020603050405020304" pitchFamily="18" charset="0"/>
                  </a:rPr>
                  <a:t> is a 16</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16 transform matrix. The 16</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1 coefficient vector </a:t>
                </a:r>
                <a14:m>
                  <m:oMath xmlns:m="http://schemas.openxmlformats.org/officeDocument/2006/math">
                    <m:acc>
                      <m:accPr>
                        <m:chr m:val="⃑"/>
                        <m:ctrlPr>
                          <a:rPr lang="en-US" altLang="zh-TW" sz="2000" i="1">
                            <a:latin typeface="Cambria Math" panose="02040503050406030204" pitchFamily="18" charset="0"/>
                            <a:cs typeface="Times New Roman" panose="02020603050405020304" pitchFamily="18" charset="0"/>
                          </a:rPr>
                        </m:ctrlPr>
                      </m:accPr>
                      <m:e>
                        <m:r>
                          <a:rPr lang="en-US" altLang="zh-TW" sz="2000" i="1">
                            <a:latin typeface="Cambria Math" panose="02040503050406030204" pitchFamily="18" charset="0"/>
                            <a:cs typeface="Times New Roman" panose="02020603050405020304" pitchFamily="18" charset="0"/>
                          </a:rPr>
                          <m:t>𝐹</m:t>
                        </m:r>
                      </m:e>
                    </m:acc>
                  </m:oMath>
                </a14:m>
                <a:r>
                  <a:rPr lang="en-US" altLang="zh-TW" sz="2000" dirty="0">
                    <a:latin typeface="Times New Roman" panose="02020603050405020304" pitchFamily="18" charset="0"/>
                    <a:cs typeface="Times New Roman" panose="02020603050405020304" pitchFamily="18" charset="0"/>
                  </a:rPr>
                  <a:t> is subsequently re-organized as 4</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4 block using the scanning order for that block (horizontal, vertical, or diagonal).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a hypercube-givens transform (</a:t>
                </a:r>
                <a:r>
                  <a:rPr lang="en-US" altLang="zh-TW" sz="2000" dirty="0" err="1">
                    <a:latin typeface="Times New Roman" panose="02020603050405020304" pitchFamily="18" charset="0"/>
                    <a:cs typeface="Times New Roman" panose="02020603050405020304" pitchFamily="18" charset="0"/>
                  </a:rPr>
                  <a:t>HyGT</a:t>
                </a:r>
                <a:r>
                  <a:rPr lang="en-US" altLang="zh-TW" sz="2000" dirty="0">
                    <a:latin typeface="Times New Roman" panose="02020603050405020304" pitchFamily="18" charset="0"/>
                    <a:cs typeface="Times New Roman" panose="02020603050405020304" pitchFamily="18" charset="0"/>
                  </a:rPr>
                  <a:t>) with butterfly implementation is used instead of matrix multiplication. </a:t>
                </a:r>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129" r="-1118"/>
                </a:stretch>
              </a:blipFill>
            </p:spPr>
            <p:txBody>
              <a:bodyPr/>
              <a:lstStyle/>
              <a:p>
                <a:r>
                  <a:rPr lang="zh-TW" altLang="en-US">
                    <a:noFill/>
                  </a:rPr>
                  <a:t> </a:t>
                </a:r>
              </a:p>
            </p:txBody>
          </p:sp>
        </mc:Fallback>
      </mc:AlternateContent>
      <p:pic>
        <p:nvPicPr>
          <p:cNvPr id="6" name="圖片 5">
            <a:extLst>
              <a:ext uri="{FF2B5EF4-FFF2-40B4-BE49-F238E27FC236}">
                <a16:creationId xmlns:a16="http://schemas.microsoft.com/office/drawing/2014/main" id="{67C0405D-5A92-45FD-86A2-B6EC6F1376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1326" y="4223724"/>
            <a:ext cx="4781349" cy="2520000"/>
          </a:xfrm>
          <a:prstGeom prst="rect">
            <a:avLst/>
          </a:prstGeom>
        </p:spPr>
      </p:pic>
      <p:sp>
        <p:nvSpPr>
          <p:cNvPr id="7" name="投影片編號版面配置區 6">
            <a:extLst>
              <a:ext uri="{FF2B5EF4-FFF2-40B4-BE49-F238E27FC236}">
                <a16:creationId xmlns:a16="http://schemas.microsoft.com/office/drawing/2014/main" id="{00D1BBCF-C2A1-4AB9-BD82-B29EEFA37CA5}"/>
              </a:ext>
            </a:extLst>
          </p:cNvPr>
          <p:cNvSpPr>
            <a:spLocks noGrp="1"/>
          </p:cNvSpPr>
          <p:nvPr>
            <p:ph type="sldNum" sz="quarter" idx="12"/>
          </p:nvPr>
        </p:nvSpPr>
        <p:spPr/>
        <p:txBody>
          <a:bodyPr/>
          <a:lstStyle/>
          <a:p>
            <a:pPr>
              <a:defRPr/>
            </a:pPr>
            <a:fld id="{9A44A0BB-55BA-4661-B7B8-15A99966D2EB}" type="slidenum">
              <a:rPr lang="zh-TW" altLang="en-US" smtClean="0"/>
              <a:pPr>
                <a:defRPr/>
              </a:pPr>
              <a:t>37</a:t>
            </a:fld>
            <a:endParaRPr lang="en-US" altLang="zh-TW" dirty="0"/>
          </a:p>
        </p:txBody>
      </p:sp>
    </p:spTree>
    <p:extLst>
      <p:ext uri="{BB962C8B-B14F-4D97-AF65-F5344CB8AC3E}">
        <p14:creationId xmlns:p14="http://schemas.microsoft.com/office/powerpoint/2010/main" val="39997512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Mode-dependent transform core selection</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There are totally 35</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3 non-separable secondary transforms for both 4</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4 and 8</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8 block sizes, where 35 is the number of transform sets specified by the intra prediction mode, and there are 3 NSST (non-separable secondary transform) candidates in each set.</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MDNSST is not applied for a block coded with transform skip mode. </a:t>
                </a:r>
              </a:p>
              <a:p>
                <a:pPr algn="just"/>
                <a:endParaRPr lang="en-US" altLang="zh-TW" sz="2000" dirty="0">
                  <a:latin typeface="Times New Roman" panose="02020603050405020304" pitchFamily="18" charset="0"/>
                  <a:cs typeface="Times New Roman" panose="02020603050405020304" pitchFamily="18" charset="0"/>
                </a:endParaRPr>
              </a:p>
              <a:p>
                <a:pPr algn="just"/>
                <a:endParaRPr lang="en-US" altLang="zh-TW" sz="2000" b="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投影片編號版面配置區 4">
            <a:extLst>
              <a:ext uri="{FF2B5EF4-FFF2-40B4-BE49-F238E27FC236}">
                <a16:creationId xmlns:a16="http://schemas.microsoft.com/office/drawing/2014/main" id="{AE109220-883B-4314-94A4-6DEE564EAFF2}"/>
              </a:ext>
            </a:extLst>
          </p:cNvPr>
          <p:cNvSpPr>
            <a:spLocks noGrp="1"/>
          </p:cNvSpPr>
          <p:nvPr>
            <p:ph type="sldNum" sz="quarter" idx="12"/>
          </p:nvPr>
        </p:nvSpPr>
        <p:spPr/>
        <p:txBody>
          <a:bodyPr/>
          <a:lstStyle/>
          <a:p>
            <a:pPr>
              <a:defRPr/>
            </a:pPr>
            <a:fld id="{9A44A0BB-55BA-4661-B7B8-15A99966D2EB}" type="slidenum">
              <a:rPr lang="zh-TW" altLang="en-US" smtClean="0"/>
              <a:pPr>
                <a:defRPr/>
              </a:pPr>
              <a:t>38</a:t>
            </a:fld>
            <a:endParaRPr lang="en-US" altLang="zh-TW" dirty="0"/>
          </a:p>
        </p:txBody>
      </p:sp>
    </p:spTree>
    <p:extLst>
      <p:ext uri="{BB962C8B-B14F-4D97-AF65-F5344CB8AC3E}">
        <p14:creationId xmlns:p14="http://schemas.microsoft.com/office/powerpoint/2010/main" val="30780868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a:xfrm>
            <a:off x="239713" y="285754"/>
            <a:ext cx="8648700" cy="538163"/>
          </a:xfrm>
        </p:spPr>
        <p:txBody>
          <a:bodyPr/>
          <a:lstStyle/>
          <a:p>
            <a:r>
              <a:rPr lang="en-US" altLang="zh-TW" sz="3200" dirty="0"/>
              <a:t>Non-separable transform based on hypercube-givens transform</a:t>
            </a:r>
            <a:endParaRPr lang="zh-TW" altLang="en-US" sz="3200"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For the hypercube-givens transform (</a:t>
                </a:r>
                <a:r>
                  <a:rPr lang="en-US" altLang="zh-TW" sz="2000" dirty="0" err="1">
                    <a:latin typeface="Times New Roman" panose="02020603050405020304" pitchFamily="18" charset="0"/>
                    <a:cs typeface="Times New Roman" panose="02020603050405020304" pitchFamily="18" charset="0"/>
                  </a:rPr>
                  <a:t>HyGT</a:t>
                </a:r>
                <a:r>
                  <a:rPr lang="en-US" altLang="zh-TW" sz="2000" dirty="0">
                    <a:latin typeface="Times New Roman" panose="02020603050405020304" pitchFamily="18" charset="0"/>
                    <a:cs typeface="Times New Roman" panose="02020603050405020304" pitchFamily="18" charset="0"/>
                  </a:rPr>
                  <a:t>) used in the non-separable secondary transform, the basic elements of this orthogonal transform are Givens rotations, which are defined by orthogonal matrices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𝐺</m:t>
                    </m:r>
                    <m:r>
                      <a:rPr lang="en-US" altLang="zh-TW" sz="2000" i="1" dirty="0" smtClean="0">
                        <a:latin typeface="Cambria Math" panose="02040503050406030204" pitchFamily="18" charset="0"/>
                        <a:cs typeface="Times New Roman" panose="02020603050405020304" pitchFamily="18" charset="0"/>
                      </a:rPr>
                      <m:t>(</m:t>
                    </m:r>
                    <m:r>
                      <a:rPr lang="en-US" altLang="zh-TW" sz="2000" i="1" dirty="0" smtClean="0">
                        <a:latin typeface="Cambria Math" panose="02040503050406030204" pitchFamily="18" charset="0"/>
                        <a:cs typeface="Times New Roman" panose="02020603050405020304" pitchFamily="18" charset="0"/>
                      </a:rPr>
                      <m:t>𝑚</m:t>
                    </m:r>
                    <m:r>
                      <a:rPr lang="en-US" altLang="zh-TW" sz="2000" i="1" dirty="0" smtClean="0">
                        <a:latin typeface="Cambria Math" panose="02040503050406030204" pitchFamily="18" charset="0"/>
                        <a:cs typeface="Times New Roman" panose="02020603050405020304" pitchFamily="18" charset="0"/>
                      </a:rPr>
                      <m:t>, </m:t>
                    </m:r>
                    <m:r>
                      <a:rPr lang="en-US" altLang="zh-TW" sz="2000" i="1" dirty="0" smtClean="0">
                        <a:latin typeface="Cambria Math" panose="02040503050406030204" pitchFamily="18" charset="0"/>
                        <a:cs typeface="Times New Roman" panose="02020603050405020304" pitchFamily="18" charset="0"/>
                      </a:rPr>
                      <m:t>𝑛</m:t>
                    </m:r>
                    <m:r>
                      <a:rPr lang="en-US" altLang="zh-TW" sz="2000" i="1" dirty="0" smtClean="0">
                        <a:latin typeface="Cambria Math" panose="02040503050406030204" pitchFamily="18" charset="0"/>
                        <a:cs typeface="Times New Roman" panose="02020603050405020304" pitchFamily="18" charset="0"/>
                      </a:rPr>
                      <m:t>, </m:t>
                    </m:r>
                    <m:r>
                      <a:rPr lang="en-US" altLang="zh-TW" sz="2000" i="1" dirty="0" smtClean="0">
                        <a:latin typeface="Cambria Math" panose="02040503050406030204" pitchFamily="18" charset="0"/>
                        <a:cs typeface="Times New Roman" panose="02020603050405020304" pitchFamily="18" charset="0"/>
                      </a:rPr>
                      <m:t>𝜃</m:t>
                    </m:r>
                    <m:r>
                      <a:rPr lang="en-US" altLang="zh-TW" sz="2000" i="1" dirty="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as</a:t>
                </a:r>
              </a:p>
              <a:p>
                <a:pPr marL="0" indent="0" algn="just">
                  <a:buNone/>
                </a:pPr>
                <a14:m>
                  <m:oMathPara xmlns:m="http://schemas.openxmlformats.org/officeDocument/2006/math">
                    <m:oMathParaPr>
                      <m:jc m:val="centerGroup"/>
                    </m:oMathParaPr>
                    <m:oMath xmlns:m="http://schemas.openxmlformats.org/officeDocument/2006/math">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𝐺</m:t>
                          </m:r>
                        </m:e>
                        <m:sub>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𝑗</m:t>
                          </m:r>
                        </m:sub>
                      </m:sSub>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𝑚</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𝑛</m:t>
                          </m:r>
                          <m:r>
                            <a:rPr lang="en-US" altLang="zh-TW" sz="2000" b="0" i="1" smtClean="0">
                              <a:latin typeface="Cambria Math" panose="02040503050406030204" pitchFamily="18" charset="0"/>
                              <a:cs typeface="Times New Roman" panose="02020603050405020304" pitchFamily="18" charset="0"/>
                            </a:rPr>
                            <m:t>,</m:t>
                          </m:r>
                          <m:r>
                            <a:rPr lang="zh-TW" altLang="en-US" sz="2000" b="0" i="1" smtClean="0">
                              <a:latin typeface="Cambria Math" panose="02040503050406030204" pitchFamily="18" charset="0"/>
                              <a:cs typeface="Times New Roman" panose="02020603050405020304" pitchFamily="18" charset="0"/>
                            </a:rPr>
                            <m:t>𝜃</m:t>
                          </m:r>
                        </m:e>
                      </m:d>
                      <m:r>
                        <a:rPr lang="en-US" altLang="zh-TW" sz="2000" b="0" i="1" smtClean="0">
                          <a:latin typeface="Cambria Math" panose="02040503050406030204" pitchFamily="18" charset="0"/>
                          <a:cs typeface="Times New Roman" panose="02020603050405020304" pitchFamily="18" charset="0"/>
                        </a:rPr>
                        <m:t>=</m:t>
                      </m:r>
                      <m:d>
                        <m:dPr>
                          <m:begChr m:val="{"/>
                          <m:endChr m:val=""/>
                          <m:ctrlPr>
                            <a:rPr lang="en-US" altLang="zh-TW" sz="2000" b="0" i="1" smtClean="0">
                              <a:latin typeface="Cambria Math" panose="02040503050406030204" pitchFamily="18" charset="0"/>
                              <a:cs typeface="Times New Roman" panose="02020603050405020304" pitchFamily="18" charset="0"/>
                            </a:rPr>
                          </m:ctrlPr>
                        </m:dPr>
                        <m:e>
                          <m:eqArr>
                            <m:eqArrPr>
                              <m:ctrlPr>
                                <a:rPr lang="en-US" altLang="zh-TW" sz="2000" b="0" i="1" smtClean="0">
                                  <a:latin typeface="Cambria Math" panose="02040503050406030204" pitchFamily="18" charset="0"/>
                                  <a:cs typeface="Times New Roman" panose="02020603050405020304" pitchFamily="18" charset="0"/>
                                </a:rPr>
                              </m:ctrlPr>
                            </m:eqArrPr>
                            <m:e>
                              <m:r>
                                <a:rPr lang="en-US" altLang="zh-TW" sz="2000" b="0" i="1" smtClean="0">
                                  <a:latin typeface="Cambria Math" panose="02040503050406030204" pitchFamily="18" charset="0"/>
                                  <a:cs typeface="Times New Roman" panose="02020603050405020304" pitchFamily="18" charset="0"/>
                                </a:rPr>
                                <m:t>𝑐𝑜𝑠</m:t>
                              </m:r>
                              <m:r>
                                <a:rPr lang="zh-TW" altLang="en-US" sz="2000" b="0" i="1" smtClean="0">
                                  <a:latin typeface="Cambria Math" panose="02040503050406030204" pitchFamily="18" charset="0"/>
                                  <a:cs typeface="Times New Roman" panose="02020603050405020304" pitchFamily="18" charset="0"/>
                                </a:rPr>
                                <m:t>𝜃</m:t>
                              </m:r>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𝑗</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𝑚</m:t>
                              </m:r>
                              <m:r>
                                <a:rPr lang="en-US" altLang="zh-TW" sz="2000" b="0" i="1" smtClean="0">
                                  <a:latin typeface="Cambria Math" panose="02040503050406030204" pitchFamily="18" charset="0"/>
                                  <a:cs typeface="Times New Roman" panose="02020603050405020304" pitchFamily="18" charset="0"/>
                                </a:rPr>
                                <m:t> </m:t>
                              </m:r>
                              <m:r>
                                <m:rPr>
                                  <m:sty m:val="p"/>
                                </m:rPr>
                                <a:rPr lang="en-US" altLang="zh-TW" sz="2000" b="0" i="0" smtClean="0">
                                  <a:latin typeface="Cambria Math" panose="02040503050406030204" pitchFamily="18" charset="0"/>
                                  <a:cs typeface="Times New Roman" panose="02020603050405020304" pitchFamily="18" charset="0"/>
                                </a:rPr>
                                <m:t>or</m:t>
                              </m:r>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𝑗</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𝑛</m:t>
                              </m:r>
                              <m:r>
                                <a:rPr lang="en-US" altLang="zh-TW" sz="2000" b="0" i="1" smtClean="0">
                                  <a:latin typeface="Cambria Math" panose="02040503050406030204" pitchFamily="18" charset="0"/>
                                  <a:cs typeface="Times New Roman" panose="02020603050405020304" pitchFamily="18" charset="0"/>
                                </a:rPr>
                                <m:t>,</m:t>
                              </m:r>
                            </m:e>
                            <m:e>
                              <m:r>
                                <a:rPr lang="en-US" altLang="zh-TW" sz="2000" b="0" i="1" smtClean="0">
                                  <a:latin typeface="Cambria Math" panose="02040503050406030204" pitchFamily="18" charset="0"/>
                                  <a:cs typeface="Times New Roman" panose="02020603050405020304" pitchFamily="18" charset="0"/>
                                </a:rPr>
                                <m:t>𝑠𝑖𝑛</m:t>
                              </m:r>
                              <m:r>
                                <a:rPr lang="zh-TW" altLang="en-US" sz="2000" b="0" i="1" smtClean="0">
                                  <a:latin typeface="Cambria Math" panose="02040503050406030204" pitchFamily="18" charset="0"/>
                                  <a:cs typeface="Times New Roman" panose="02020603050405020304" pitchFamily="18" charset="0"/>
                                </a:rPr>
                                <m:t>𝜃</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𝑚</m:t>
                              </m:r>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𝑗</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𝑛</m:t>
                              </m:r>
                              <m:r>
                                <a:rPr lang="en-US" altLang="zh-TW" sz="2000" b="0" i="1" smtClean="0">
                                  <a:latin typeface="Cambria Math" panose="02040503050406030204" pitchFamily="18" charset="0"/>
                                  <a:cs typeface="Times New Roman" panose="02020603050405020304" pitchFamily="18" charset="0"/>
                                </a:rPr>
                                <m:t>,                      </m:t>
                              </m:r>
                            </m:e>
                            <m:e>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𝑠𝑖𝑛</m:t>
                              </m:r>
                              <m:r>
                                <a:rPr lang="zh-TW" altLang="en-US" sz="2000" b="0" i="1" smtClean="0">
                                  <a:latin typeface="Cambria Math" panose="02040503050406030204" pitchFamily="18" charset="0"/>
                                  <a:cs typeface="Times New Roman" panose="02020603050405020304" pitchFamily="18" charset="0"/>
                                </a:rPr>
                                <m:t>𝜃</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𝑛</m:t>
                              </m:r>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𝑗</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𝑚</m:t>
                              </m:r>
                              <m:r>
                                <a:rPr lang="en-US" altLang="zh-TW" sz="2000" b="0" i="1" smtClean="0">
                                  <a:latin typeface="Cambria Math" panose="02040503050406030204" pitchFamily="18" charset="0"/>
                                  <a:cs typeface="Times New Roman" panose="02020603050405020304" pitchFamily="18" charset="0"/>
                                </a:rPr>
                                <m:t>,                  </m:t>
                              </m:r>
                            </m:e>
                            <m:e>
                              <m:r>
                                <a:rPr lang="en-US" altLang="zh-TW" sz="2000" b="0" i="1" smtClean="0">
                                  <a:latin typeface="Cambria Math" panose="02040503050406030204" pitchFamily="18" charset="0"/>
                                  <a:cs typeface="Times New Roman" panose="02020603050405020304" pitchFamily="18" charset="0"/>
                                </a:rPr>
                                <m:t>1, </m:t>
                              </m:r>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𝑗</m:t>
                              </m:r>
                              <m:r>
                                <a:rPr lang="en-US" altLang="zh-TW" sz="2000" b="0" i="1" smtClean="0">
                                  <a:latin typeface="Cambria Math" panose="02040503050406030204" pitchFamily="18" charset="0"/>
                                  <a:cs typeface="Times New Roman" panose="02020603050405020304" pitchFamily="18" charset="0"/>
                                </a:rPr>
                                <m:t> </m:t>
                              </m:r>
                              <m:r>
                                <m:rPr>
                                  <m:sty m:val="p"/>
                                </m:rPr>
                                <a:rPr lang="en-US" altLang="zh-TW" sz="2000" b="0" i="0" smtClean="0">
                                  <a:latin typeface="Cambria Math" panose="02040503050406030204" pitchFamily="18" charset="0"/>
                                  <a:cs typeface="Times New Roman" panose="02020603050405020304" pitchFamily="18" charset="0"/>
                                </a:rPr>
                                <m:t>and</m:t>
                              </m:r>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𝑚</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 </m:t>
                              </m:r>
                              <m:r>
                                <m:rPr>
                                  <m:sty m:val="p"/>
                                </m:rPr>
                                <a:rPr lang="en-US" altLang="zh-TW" sz="2000" b="0" i="0" smtClean="0">
                                  <a:latin typeface="Cambria Math" panose="02040503050406030204" pitchFamily="18" charset="0"/>
                                  <a:ea typeface="Cambria Math" panose="02040503050406030204" pitchFamily="18" charset="0"/>
                                  <a:cs typeface="Times New Roman" panose="02020603050405020304" pitchFamily="18" charset="0"/>
                                </a:rPr>
                                <m:t>and</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𝑛</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e>
                            <m:e>
                              <m:r>
                                <a:rPr lang="en-US" altLang="zh-TW" sz="2000" b="0" i="1" smtClean="0">
                                  <a:latin typeface="Cambria Math" panose="02040503050406030204" pitchFamily="18" charset="0"/>
                                  <a:cs typeface="Times New Roman" panose="02020603050405020304" pitchFamily="18" charset="0"/>
                                </a:rPr>
                                <m:t>0,</m:t>
                              </m:r>
                              <m:r>
                                <m:rPr>
                                  <m:sty m:val="p"/>
                                </m:rPr>
                                <a:rPr lang="en-US" altLang="zh-TW" sz="2000" b="0" i="0" smtClean="0">
                                  <a:latin typeface="Cambria Math" panose="02040503050406030204" pitchFamily="18" charset="0"/>
                                  <a:cs typeface="Times New Roman" panose="02020603050405020304" pitchFamily="18" charset="0"/>
                                </a:rPr>
                                <m:t>otherwise</m:t>
                              </m:r>
                              <m:r>
                                <a:rPr lang="en-US" altLang="zh-TW" sz="2000" b="0" i="1" smtClean="0">
                                  <a:latin typeface="Cambria Math" panose="02040503050406030204" pitchFamily="18" charset="0"/>
                                  <a:cs typeface="Times New Roman" panose="02020603050405020304" pitchFamily="18" charset="0"/>
                                </a:rPr>
                                <m:t>.                               </m:t>
                              </m:r>
                            </m:e>
                          </m:eqArr>
                        </m:e>
                      </m:d>
                    </m:oMath>
                  </m:oMathPara>
                </a14:m>
                <a:endParaRPr lang="en-US" altLang="zh-TW" sz="2000" b="0" dirty="0">
                  <a:latin typeface="Times New Roman" panose="02020603050405020304" pitchFamily="18" charset="0"/>
                  <a:cs typeface="Times New Roman" panose="02020603050405020304" pitchFamily="18" charset="0"/>
                </a:endParaRPr>
              </a:p>
              <a:p>
                <a:pPr marL="0" indent="0" algn="just">
                  <a:buNone/>
                </a:pPr>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2-round </a:t>
                </a:r>
                <a:r>
                  <a:rPr lang="en-US" altLang="zh-TW" sz="2000" dirty="0" err="1">
                    <a:latin typeface="Times New Roman" panose="02020603050405020304" pitchFamily="18" charset="0"/>
                    <a:cs typeface="Times New Roman" panose="02020603050405020304" pitchFamily="18" charset="0"/>
                  </a:rPr>
                  <a:t>HyGT</a:t>
                </a:r>
                <a:r>
                  <a:rPr lang="en-US" altLang="zh-TW" sz="2000" dirty="0">
                    <a:latin typeface="Times New Roman" panose="02020603050405020304" pitchFamily="18" charset="0"/>
                    <a:cs typeface="Times New Roman" panose="02020603050405020304" pitchFamily="18" charset="0"/>
                  </a:rPr>
                  <a:t> is applied for 4×4 secondary transform and 4-round </a:t>
                </a:r>
                <a:r>
                  <a:rPr lang="en-US" altLang="zh-TW" sz="2000" dirty="0" err="1">
                    <a:latin typeface="Times New Roman" panose="02020603050405020304" pitchFamily="18" charset="0"/>
                    <a:cs typeface="Times New Roman" panose="02020603050405020304" pitchFamily="18" charset="0"/>
                  </a:rPr>
                  <a:t>HyGT</a:t>
                </a:r>
                <a:r>
                  <a:rPr lang="en-US" altLang="zh-TW" sz="2000" dirty="0">
                    <a:latin typeface="Times New Roman" panose="02020603050405020304" pitchFamily="18" charset="0"/>
                    <a:cs typeface="Times New Roman" panose="02020603050405020304" pitchFamily="18" charset="0"/>
                  </a:rPr>
                  <a:t> is applied for 8×8 secondary transform.</a:t>
                </a:r>
              </a:p>
              <a:p>
                <a:pPr marL="0" indent="0" algn="just">
                  <a:buNone/>
                </a:pPr>
                <a:endParaRPr lang="en-US" altLang="zh-TW" sz="2000" b="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矩形 4">
            <a:extLst>
              <a:ext uri="{FF2B5EF4-FFF2-40B4-BE49-F238E27FC236}">
                <a16:creationId xmlns:a16="http://schemas.microsoft.com/office/drawing/2014/main" id="{7C1BD88C-8768-4C7D-903B-24C302CA0570}"/>
              </a:ext>
            </a:extLst>
          </p:cNvPr>
          <p:cNvSpPr/>
          <p:nvPr/>
        </p:nvSpPr>
        <p:spPr>
          <a:xfrm>
            <a:off x="8145990" y="2941990"/>
            <a:ext cx="569387" cy="369332"/>
          </a:xfrm>
          <a:prstGeom prst="rect">
            <a:avLst/>
          </a:prstGeom>
        </p:spPr>
        <p:txBody>
          <a:bodyPr wrap="none">
            <a:spAutoFit/>
          </a:bodyPr>
          <a:lstStyle/>
          <a:p>
            <a:r>
              <a:rPr lang="en-US" altLang="zh-TW" dirty="0"/>
              <a:t>(18)</a:t>
            </a:r>
            <a:endParaRPr lang="zh-TW" altLang="en-US" dirty="0"/>
          </a:p>
        </p:txBody>
      </p:sp>
      <p:sp>
        <p:nvSpPr>
          <p:cNvPr id="6" name="投影片編號版面配置區 5">
            <a:extLst>
              <a:ext uri="{FF2B5EF4-FFF2-40B4-BE49-F238E27FC236}">
                <a16:creationId xmlns:a16="http://schemas.microsoft.com/office/drawing/2014/main" id="{34EBA70B-E906-4E5B-92BA-95A7C1D639F2}"/>
              </a:ext>
            </a:extLst>
          </p:cNvPr>
          <p:cNvSpPr>
            <a:spLocks noGrp="1"/>
          </p:cNvSpPr>
          <p:nvPr>
            <p:ph type="sldNum" sz="quarter" idx="12"/>
          </p:nvPr>
        </p:nvSpPr>
        <p:spPr/>
        <p:txBody>
          <a:bodyPr/>
          <a:lstStyle/>
          <a:p>
            <a:pPr>
              <a:defRPr/>
            </a:pPr>
            <a:fld id="{9A44A0BB-55BA-4661-B7B8-15A99966D2EB}" type="slidenum">
              <a:rPr lang="zh-TW" altLang="en-US" smtClean="0"/>
              <a:pPr>
                <a:defRPr/>
              </a:pPr>
              <a:t>39</a:t>
            </a:fld>
            <a:endParaRPr lang="en-US" altLang="zh-TW" dirty="0"/>
          </a:p>
        </p:txBody>
      </p:sp>
    </p:spTree>
    <p:extLst>
      <p:ext uri="{BB962C8B-B14F-4D97-AF65-F5344CB8AC3E}">
        <p14:creationId xmlns:p14="http://schemas.microsoft.com/office/powerpoint/2010/main" val="19444176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Block partitioning</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The biggest advantage of HEVC over AVC is using the quadtree splitting coding unit (CU) partitioning structure with maximum CU size up to 64×64 </a:t>
            </a:r>
            <a:r>
              <a:rPr lang="en-US" altLang="zh-TW" sz="2000" dirty="0" err="1"/>
              <a:t>luma</a:t>
            </a:r>
            <a:r>
              <a:rPr lang="en-US" altLang="zh-TW" sz="2000" dirty="0"/>
              <a:t> samples, instead of 16×16 macroblocks in AVC. </a:t>
            </a:r>
          </a:p>
          <a:p>
            <a:pPr algn="just">
              <a:defRPr/>
            </a:pPr>
            <a:endParaRPr lang="en-US" altLang="zh-TW" sz="2000" dirty="0"/>
          </a:p>
          <a:p>
            <a:pPr algn="just">
              <a:defRPr/>
            </a:pPr>
            <a:r>
              <a:rPr lang="en-US" altLang="zh-TW" sz="2000" dirty="0"/>
              <a:t>In JEM, a partitioning scheme using a quadtree splitting with a nested binary-tree splitting is employed. CU can be either of square or of rectangular shape. </a:t>
            </a:r>
          </a:p>
          <a:p>
            <a:pPr algn="just">
              <a:defRPr/>
            </a:pPr>
            <a:endParaRPr lang="en-US" altLang="zh-TW" sz="2000" dirty="0"/>
          </a:p>
          <a:p>
            <a:pPr algn="just">
              <a:defRPr/>
            </a:pPr>
            <a:r>
              <a:rPr lang="en-US" altLang="zh-TW" sz="2000" dirty="0"/>
              <a:t>The coding tree unit (CTU) size is enlarged up to 256×256 </a:t>
            </a:r>
            <a:r>
              <a:rPr lang="en-US" altLang="zh-TW" sz="2000" dirty="0" err="1"/>
              <a:t>luma</a:t>
            </a:r>
            <a:r>
              <a:rPr lang="en-US" altLang="zh-TW" sz="2000" dirty="0"/>
              <a:t> samples. JEM also provides the ability for the </a:t>
            </a:r>
            <a:r>
              <a:rPr lang="en-US" altLang="zh-TW" sz="2000" dirty="0" err="1"/>
              <a:t>luma</a:t>
            </a:r>
            <a:r>
              <a:rPr lang="en-US" altLang="zh-TW" sz="2000" dirty="0"/>
              <a:t> and chroma components to have separate block partitioning structures.</a:t>
            </a:r>
            <a:endParaRPr lang="zh-TW" altLang="en-US" sz="2000" dirty="0"/>
          </a:p>
          <a:p>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C8BCCA63-AD32-41EB-94A3-A0CD60312399}"/>
              </a:ext>
            </a:extLst>
          </p:cNvPr>
          <p:cNvSpPr>
            <a:spLocks noGrp="1"/>
          </p:cNvSpPr>
          <p:nvPr>
            <p:ph type="sldNum" sz="quarter" idx="12"/>
          </p:nvPr>
        </p:nvSpPr>
        <p:spPr/>
        <p:txBody>
          <a:bodyPr/>
          <a:lstStyle/>
          <a:p>
            <a:pPr>
              <a:defRPr/>
            </a:pPr>
            <a:fld id="{9A44A0BB-55BA-4661-B7B8-15A99966D2EB}" type="slidenum">
              <a:rPr lang="zh-TW" altLang="en-US" smtClean="0"/>
              <a:pPr>
                <a:defRPr/>
              </a:pPr>
              <a:t>4</a:t>
            </a:fld>
            <a:endParaRPr lang="en-US" altLang="zh-TW" dirty="0"/>
          </a:p>
        </p:txBody>
      </p:sp>
    </p:spTree>
    <p:extLst>
      <p:ext uri="{BB962C8B-B14F-4D97-AF65-F5344CB8AC3E}">
        <p14:creationId xmlns:p14="http://schemas.microsoft.com/office/powerpoint/2010/main" val="16716077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Loop filters</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JEM, four in-loop filters, including bilateral filter, deblocking filter, sample adaptive offset (SAO) filter, and adaptive loop filter (ALF) are sequentially applied after the picture samples are reconstructed. SAO and deblocking filter are the same as those in HEVC.</a:t>
            </a:r>
            <a:endParaRPr lang="en-US" altLang="zh-TW" sz="2000" b="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EF86F310-17EF-4835-8C94-B19DD3E260F9}"/>
              </a:ext>
            </a:extLst>
          </p:cNvPr>
          <p:cNvSpPr>
            <a:spLocks noGrp="1"/>
          </p:cNvSpPr>
          <p:nvPr>
            <p:ph type="sldNum" sz="quarter" idx="12"/>
          </p:nvPr>
        </p:nvSpPr>
        <p:spPr/>
        <p:txBody>
          <a:bodyPr/>
          <a:lstStyle/>
          <a:p>
            <a:pPr>
              <a:defRPr/>
            </a:pPr>
            <a:fld id="{9A44A0BB-55BA-4661-B7B8-15A99966D2EB}" type="slidenum">
              <a:rPr lang="zh-TW" altLang="en-US" smtClean="0"/>
              <a:pPr>
                <a:defRPr/>
              </a:pPr>
              <a:t>40</a:t>
            </a:fld>
            <a:endParaRPr lang="en-US" altLang="zh-TW" dirty="0"/>
          </a:p>
        </p:txBody>
      </p:sp>
    </p:spTree>
    <p:extLst>
      <p:ext uri="{BB962C8B-B14F-4D97-AF65-F5344CB8AC3E}">
        <p14:creationId xmlns:p14="http://schemas.microsoft.com/office/powerpoint/2010/main" val="32162281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Bilateral filter</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Bilateral filter is always applied to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blocks with non-zero transform coefficients. Four neighboring samples (top, bottom, left, and right) are used to filter the current sample. </a:t>
                </a:r>
              </a:p>
              <a:p>
                <a:pPr algn="just"/>
                <a:endParaRPr lang="en-US" altLang="zh-TW" sz="2000" dirty="0">
                  <a:latin typeface="Times New Roman" panose="02020603050405020304" pitchFamily="18" charset="0"/>
                  <a:cs typeface="Times New Roman" panose="02020603050405020304" pitchFamily="18" charset="0"/>
                </a:endParaRPr>
              </a:p>
              <a:p>
                <a:pPr lvl="0"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For sample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 </m:t>
                    </m:r>
                    <m:r>
                      <a:rPr lang="en-US" altLang="zh-TW" sz="2000" i="1" dirty="0">
                        <a:solidFill>
                          <a:srgbClr val="FFFFFF"/>
                        </a:solidFill>
                        <a:latin typeface="Cambria Math" panose="02040503050406030204" pitchFamily="18" charset="0"/>
                        <a:cs typeface="Times New Roman" panose="02020603050405020304" pitchFamily="18" charset="0"/>
                      </a:rPr>
                      <m:t>𝑙</m:t>
                    </m:r>
                    <m:r>
                      <a:rPr lang="en-US" altLang="zh-TW" sz="2000" i="1" dirty="0">
                        <a:solidFill>
                          <a:srgbClr val="FFFFFF"/>
                        </a:solidFill>
                        <a:latin typeface="Cambria Math" panose="02040503050406030204" pitchFamily="18" charset="0"/>
                        <a:cs typeface="Times New Roman" panose="02020603050405020304" pitchFamily="18" charset="0"/>
                      </a:rPr>
                      <m:t>) </m:t>
                    </m:r>
                  </m:oMath>
                </a14:m>
                <a:r>
                  <a:rPr lang="en-US" altLang="zh-TW" sz="2000" dirty="0">
                    <a:solidFill>
                      <a:srgbClr val="FFFFFF"/>
                    </a:solidFill>
                    <a:latin typeface="Times New Roman" panose="02020603050405020304" pitchFamily="18" charset="0"/>
                    <a:cs typeface="Times New Roman" panose="02020603050405020304" pitchFamily="18" charset="0"/>
                  </a:rPr>
                  <a:t>to filter sample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err="1">
                        <a:solidFill>
                          <a:srgbClr val="FFFFFF"/>
                        </a:solidFill>
                        <a:latin typeface="Cambria Math" panose="02040503050406030204" pitchFamily="18" charset="0"/>
                        <a:cs typeface="Times New Roman" panose="02020603050405020304" pitchFamily="18" charset="0"/>
                      </a:rPr>
                      <m:t>𝑖</m:t>
                    </m:r>
                    <m:r>
                      <a:rPr lang="en-US" altLang="zh-TW" sz="2000" i="1" dirty="0">
                        <a:solidFill>
                          <a:srgbClr val="FFFFFF"/>
                        </a:solidFill>
                        <a:latin typeface="Cambria Math" panose="02040503050406030204" pitchFamily="18" charset="0"/>
                        <a:cs typeface="Times New Roman" panose="02020603050405020304" pitchFamily="18" charset="0"/>
                      </a:rPr>
                      <m:t>, </m:t>
                    </m:r>
                    <m:r>
                      <a:rPr lang="en-US" altLang="zh-TW" sz="2000" i="1" dirty="0">
                        <a:solidFill>
                          <a:srgbClr val="FFFFFF"/>
                        </a:solidFill>
                        <a:latin typeface="Cambria Math" panose="02040503050406030204" pitchFamily="18" charset="0"/>
                        <a:cs typeface="Times New Roman" panose="02020603050405020304" pitchFamily="18" charset="0"/>
                      </a:rPr>
                      <m:t>𝑗</m:t>
                    </m:r>
                    <m:r>
                      <a:rPr lang="en-US" altLang="zh-TW" sz="2000" i="1" dirty="0">
                        <a:solidFill>
                          <a:srgbClr val="FFFFFF"/>
                        </a:solidFill>
                        <a:latin typeface="Cambria Math" panose="02040503050406030204" pitchFamily="18" charset="0"/>
                        <a:cs typeface="Times New Roman" panose="02020603050405020304" pitchFamily="18" charset="0"/>
                      </a:rPr>
                      <m:t>)</m:t>
                    </m:r>
                  </m:oMath>
                </a14:m>
                <a:r>
                  <a:rPr lang="en-US" altLang="zh-TW" sz="2000" dirty="0">
                    <a:solidFill>
                      <a:srgbClr val="FFFFFF"/>
                    </a:solidFill>
                    <a:latin typeface="Times New Roman" panose="02020603050405020304" pitchFamily="18" charset="0"/>
                    <a:cs typeface="Times New Roman" panose="02020603050405020304" pitchFamily="18" charset="0"/>
                  </a:rPr>
                  <a:t>, weight </a:t>
                </a:r>
                <a:r>
                  <a:rPr lang="zh-TW" altLang="en-US" sz="2000" dirty="0">
                    <a:solidFill>
                      <a:srgbClr val="FFFFFF"/>
                    </a:solidFill>
                    <a:latin typeface="Times New Roman" panose="02020603050405020304" pitchFamily="18" charset="0"/>
                    <a:cs typeface="Times New Roman" panose="02020603050405020304" pitchFamily="18" charset="0"/>
                  </a:rPr>
                  <a:t>𝜔</a:t>
                </a:r>
                <a:r>
                  <a:rPr lang="en-US" altLang="zh-TW" sz="2000" dirty="0">
                    <a:solidFill>
                      <a:srgbClr val="FFFFFF"/>
                    </a:solidFill>
                    <a:latin typeface="Times New Roman" panose="02020603050405020304" pitchFamily="18" charset="0"/>
                    <a:cs typeface="Times New Roman" panose="02020603050405020304" pitchFamily="18" charset="0"/>
                  </a:rPr>
                  <a:t>(</a:t>
                </a:r>
                <a:r>
                  <a:rPr lang="zh-TW" altLang="en-US" sz="2000" dirty="0">
                    <a:solidFill>
                      <a:srgbClr val="FFFFFF"/>
                    </a:solidFill>
                    <a:latin typeface="Times New Roman" panose="02020603050405020304" pitchFamily="18" charset="0"/>
                    <a:cs typeface="Times New Roman" panose="02020603050405020304" pitchFamily="18" charset="0"/>
                  </a:rPr>
                  <a:t>𝑖</a:t>
                </a:r>
                <a:r>
                  <a:rPr lang="en-US" altLang="zh-TW" sz="2000" dirty="0">
                    <a:solidFill>
                      <a:srgbClr val="FFFFFF"/>
                    </a:solidFill>
                    <a:latin typeface="Times New Roman" panose="02020603050405020304" pitchFamily="18" charset="0"/>
                    <a:cs typeface="Times New Roman" panose="02020603050405020304" pitchFamily="18" charset="0"/>
                  </a:rPr>
                  <a:t>, </a:t>
                </a:r>
                <a:r>
                  <a:rPr lang="zh-TW" altLang="en-US" sz="2000" dirty="0">
                    <a:solidFill>
                      <a:srgbClr val="FFFFFF"/>
                    </a:solidFill>
                    <a:latin typeface="Times New Roman" panose="02020603050405020304" pitchFamily="18" charset="0"/>
                    <a:cs typeface="Times New Roman" panose="02020603050405020304" pitchFamily="18" charset="0"/>
                  </a:rPr>
                  <a:t>𝑗</a:t>
                </a:r>
                <a:r>
                  <a:rPr lang="en-US" altLang="zh-TW" sz="2000" dirty="0">
                    <a:solidFill>
                      <a:srgbClr val="FFFFFF"/>
                    </a:solidFill>
                    <a:latin typeface="Times New Roman" panose="02020603050405020304" pitchFamily="18" charset="0"/>
                    <a:cs typeface="Times New Roman" panose="02020603050405020304" pitchFamily="18" charset="0"/>
                  </a:rPr>
                  <a:t>, </a:t>
                </a:r>
                <a:r>
                  <a:rPr lang="zh-TW" altLang="en-US" sz="2000" dirty="0">
                    <a:solidFill>
                      <a:srgbClr val="FFFFFF"/>
                    </a:solidFill>
                    <a:latin typeface="Times New Roman" panose="02020603050405020304" pitchFamily="18" charset="0"/>
                    <a:cs typeface="Times New Roman" panose="02020603050405020304" pitchFamily="18" charset="0"/>
                  </a:rPr>
                  <a:t>𝑘</a:t>
                </a:r>
                <a:r>
                  <a:rPr lang="en-US" altLang="zh-TW" sz="2000" dirty="0">
                    <a:solidFill>
                      <a:srgbClr val="FFFFFF"/>
                    </a:solidFill>
                    <a:latin typeface="Times New Roman" panose="02020603050405020304" pitchFamily="18" charset="0"/>
                    <a:cs typeface="Times New Roman" panose="02020603050405020304" pitchFamily="18" charset="0"/>
                  </a:rPr>
                  <a:t>, </a:t>
                </a:r>
                <a:r>
                  <a:rPr lang="zh-TW" altLang="en-US" sz="2000" dirty="0">
                    <a:solidFill>
                      <a:srgbClr val="FFFFFF"/>
                    </a:solidFill>
                    <a:latin typeface="Times New Roman" panose="02020603050405020304" pitchFamily="18" charset="0"/>
                    <a:cs typeface="Times New Roman" panose="02020603050405020304" pitchFamily="18" charset="0"/>
                  </a:rPr>
                  <a:t>𝑙</a:t>
                </a:r>
                <a:r>
                  <a:rPr lang="en-US" altLang="zh-TW" sz="2000" dirty="0">
                    <a:solidFill>
                      <a:srgbClr val="FFFFFF"/>
                    </a:solidFill>
                    <a:latin typeface="Times New Roman" panose="02020603050405020304" pitchFamily="18" charset="0"/>
                    <a:cs typeface="Times New Roman" panose="02020603050405020304" pitchFamily="18" charset="0"/>
                  </a:rPr>
                  <a:t>)  is defined as</a:t>
                </a:r>
              </a:p>
              <a:p>
                <a:pPr marL="0" lvl="0" indent="0" algn="just">
                  <a:buClr>
                    <a:srgbClr val="FAFD00"/>
                  </a:buClr>
                  <a:buNone/>
                </a:pPr>
                <a14:m>
                  <m:oMathPara xmlns:m="http://schemas.openxmlformats.org/officeDocument/2006/math">
                    <m:oMathParaPr>
                      <m:jc m:val="centerGroup"/>
                    </m:oMathParaPr>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𝜔</m:t>
                      </m:r>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err="1">
                              <a:solidFill>
                                <a:srgbClr val="FFFFFF"/>
                              </a:solidFill>
                              <a:latin typeface="Cambria Math" panose="02040503050406030204" pitchFamily="18" charset="0"/>
                              <a:cs typeface="Times New Roman" panose="02020603050405020304" pitchFamily="18" charset="0"/>
                            </a:rPr>
                            <m:t>𝑖</m:t>
                          </m:r>
                          <m:r>
                            <a:rPr lang="en-US" altLang="zh-TW" sz="2000" i="1" dirty="0">
                              <a:solidFill>
                                <a:srgbClr val="FFFFFF"/>
                              </a:solidFill>
                              <a:latin typeface="Cambria Math" panose="02040503050406030204" pitchFamily="18" charset="0"/>
                              <a:cs typeface="Times New Roman" panose="02020603050405020304" pitchFamily="18" charset="0"/>
                            </a:rPr>
                            <m:t>, </m:t>
                          </m:r>
                          <m:r>
                            <a:rPr lang="en-US" altLang="zh-TW" sz="2000" i="1" dirty="0">
                              <a:solidFill>
                                <a:srgbClr val="FFFFFF"/>
                              </a:solidFill>
                              <a:latin typeface="Cambria Math" panose="02040503050406030204" pitchFamily="18" charset="0"/>
                              <a:cs typeface="Times New Roman" panose="02020603050405020304" pitchFamily="18" charset="0"/>
                            </a:rPr>
                            <m:t>𝑗</m:t>
                          </m:r>
                          <m:r>
                            <a:rPr lang="en-US" altLang="zh-TW" sz="2000" i="1" dirty="0">
                              <a:solidFill>
                                <a:srgbClr val="FFFFFF"/>
                              </a:solidFill>
                              <a:latin typeface="Cambria Math" panose="02040503050406030204" pitchFamily="18" charset="0"/>
                              <a:cs typeface="Times New Roman" panose="02020603050405020304" pitchFamily="18" charset="0"/>
                            </a:rPr>
                            <m:t>, </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 </m:t>
                          </m:r>
                          <m:r>
                            <a:rPr lang="en-US" altLang="zh-TW" sz="2000" i="1" dirty="0">
                              <a:solidFill>
                                <a:srgbClr val="FFFFFF"/>
                              </a:solidFill>
                              <a:latin typeface="Cambria Math" panose="02040503050406030204" pitchFamily="18" charset="0"/>
                              <a:cs typeface="Times New Roman" panose="02020603050405020304" pitchFamily="18" charset="0"/>
                            </a:rPr>
                            <m:t>𝑙</m:t>
                          </m:r>
                        </m:e>
                      </m:d>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𝑒</m:t>
                      </m:r>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a:solidFill>
                                <a:srgbClr val="FFFFFF"/>
                              </a:solidFill>
                              <a:latin typeface="Cambria Math" panose="02040503050406030204" pitchFamily="18" charset="0"/>
                              <a:cs typeface="Times New Roman" panose="02020603050405020304" pitchFamily="18" charset="0"/>
                            </a:rPr>
                            <m:t>−</m:t>
                          </m:r>
                          <m:f>
                            <m:fPr>
                              <m:ctrlPr>
                                <a:rPr lang="en-US" altLang="zh-TW" sz="2000" i="1" dirty="0">
                                  <a:solidFill>
                                    <a:srgbClr val="FFFFFF"/>
                                  </a:solidFill>
                                  <a:latin typeface="Cambria Math" panose="02040503050406030204" pitchFamily="18" charset="0"/>
                                  <a:cs typeface="Times New Roman" panose="02020603050405020304" pitchFamily="18" charset="0"/>
                                </a:rPr>
                              </m:ctrlPr>
                            </m:fPr>
                            <m:num>
                              <m:sSup>
                                <m:sSupPr>
                                  <m:ctrlPr>
                                    <a:rPr lang="en-US" altLang="zh-TW" sz="2000" i="1" dirty="0">
                                      <a:solidFill>
                                        <a:srgbClr val="FFFFFF"/>
                                      </a:solidFill>
                                      <a:latin typeface="Cambria Math" panose="02040503050406030204" pitchFamily="18" charset="0"/>
                                      <a:cs typeface="Times New Roman" panose="02020603050405020304" pitchFamily="18" charset="0"/>
                                    </a:rPr>
                                  </m:ctrlPr>
                                </m:sSupPr>
                                <m:e>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a:solidFill>
                                            <a:srgbClr val="FFFFFF"/>
                                          </a:solidFill>
                                          <a:latin typeface="Cambria Math" panose="02040503050406030204" pitchFamily="18" charset="0"/>
                                          <a:cs typeface="Times New Roman" panose="02020603050405020304" pitchFamily="18" charset="0"/>
                                        </a:rPr>
                                        <m:t>𝑖</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e>
                                  </m:d>
                                </m:e>
                                <m:sup>
                                  <m:r>
                                    <a:rPr lang="en-US" altLang="zh-TW" sz="2000" i="1" dirty="0">
                                      <a:solidFill>
                                        <a:srgbClr val="FFFFFF"/>
                                      </a:solidFill>
                                      <a:latin typeface="Cambria Math" panose="02040503050406030204" pitchFamily="18" charset="0"/>
                                      <a:cs typeface="Times New Roman" panose="02020603050405020304" pitchFamily="18" charset="0"/>
                                    </a:rPr>
                                    <m:t>2</m:t>
                                  </m:r>
                                </m:sup>
                              </m:sSup>
                              <m:r>
                                <a:rPr lang="en-US" altLang="zh-TW" sz="2000" i="1" dirty="0">
                                  <a:solidFill>
                                    <a:srgbClr val="FFFFFF"/>
                                  </a:solidFill>
                                  <a:latin typeface="Cambria Math" panose="02040503050406030204" pitchFamily="18" charset="0"/>
                                  <a:cs typeface="Times New Roman" panose="02020603050405020304" pitchFamily="18" charset="0"/>
                                </a:rPr>
                                <m:t>+</m:t>
                              </m:r>
                              <m:sSup>
                                <m:sSupPr>
                                  <m:ctrlPr>
                                    <a:rPr lang="en-US" altLang="zh-TW" sz="2000" i="1" dirty="0">
                                      <a:solidFill>
                                        <a:srgbClr val="FFFFFF"/>
                                      </a:solidFill>
                                      <a:latin typeface="Cambria Math" panose="02040503050406030204" pitchFamily="18" charset="0"/>
                                      <a:cs typeface="Times New Roman" panose="02020603050405020304" pitchFamily="18" charset="0"/>
                                    </a:rPr>
                                  </m:ctrlPr>
                                </m:sSupPr>
                                <m:e>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a:solidFill>
                                            <a:srgbClr val="FFFFFF"/>
                                          </a:solidFill>
                                          <a:latin typeface="Cambria Math" panose="02040503050406030204" pitchFamily="18" charset="0"/>
                                          <a:cs typeface="Times New Roman" panose="02020603050405020304" pitchFamily="18" charset="0"/>
                                        </a:rPr>
                                        <m:t>𝑗</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𝑙</m:t>
                                      </m:r>
                                    </m:e>
                                  </m:d>
                                </m:e>
                                <m:sup>
                                  <m:r>
                                    <a:rPr lang="en-US" altLang="zh-TW" sz="2000" i="1" dirty="0">
                                      <a:solidFill>
                                        <a:srgbClr val="FFFFFF"/>
                                      </a:solidFill>
                                      <a:latin typeface="Cambria Math" panose="02040503050406030204" pitchFamily="18" charset="0"/>
                                      <a:cs typeface="Times New Roman" panose="02020603050405020304" pitchFamily="18" charset="0"/>
                                    </a:rPr>
                                    <m:t>2</m:t>
                                  </m:r>
                                </m:sup>
                              </m:sSup>
                            </m:num>
                            <m:den>
                              <m:r>
                                <a:rPr lang="en-US" altLang="zh-TW" sz="2000" i="1" dirty="0">
                                  <a:solidFill>
                                    <a:srgbClr val="FFFFFF"/>
                                  </a:solidFill>
                                  <a:latin typeface="Cambria Math" panose="02040503050406030204" pitchFamily="18" charset="0"/>
                                  <a:cs typeface="Times New Roman" panose="02020603050405020304" pitchFamily="18" charset="0"/>
                                </a:rPr>
                                <m:t>2</m:t>
                              </m:r>
                              <m:sSubSup>
                                <m:sSubSupPr>
                                  <m:ctrlPr>
                                    <a:rPr lang="en-US" altLang="zh-TW" sz="2000" i="1" dirty="0">
                                      <a:solidFill>
                                        <a:srgbClr val="FFFFFF"/>
                                      </a:solidFill>
                                      <a:latin typeface="Cambria Math" panose="02040503050406030204" pitchFamily="18" charset="0"/>
                                      <a:cs typeface="Times New Roman" panose="02020603050405020304" pitchFamily="18" charset="0"/>
                                    </a:rPr>
                                  </m:ctrlPr>
                                </m:sSubSupPr>
                                <m:e>
                                  <m:r>
                                    <a:rPr lang="zh-TW" altLang="en-US" sz="2000" i="1" dirty="0">
                                      <a:solidFill>
                                        <a:srgbClr val="FFFFFF"/>
                                      </a:solidFill>
                                      <a:latin typeface="Cambria Math" panose="02040503050406030204" pitchFamily="18" charset="0"/>
                                      <a:cs typeface="Times New Roman" panose="02020603050405020304" pitchFamily="18" charset="0"/>
                                    </a:rPr>
                                    <m:t>𝜎</m:t>
                                  </m:r>
                                </m:e>
                                <m:sub>
                                  <m:r>
                                    <a:rPr lang="en-US" altLang="zh-TW" sz="2000" i="1" dirty="0">
                                      <a:solidFill>
                                        <a:srgbClr val="FFFFFF"/>
                                      </a:solidFill>
                                      <a:latin typeface="Cambria Math" panose="02040503050406030204" pitchFamily="18" charset="0"/>
                                      <a:cs typeface="Times New Roman" panose="02020603050405020304" pitchFamily="18" charset="0"/>
                                    </a:rPr>
                                    <m:t>𝑑</m:t>
                                  </m:r>
                                </m:sub>
                                <m:sup>
                                  <m:r>
                                    <a:rPr lang="en-US" altLang="zh-TW" sz="2000" i="1" dirty="0">
                                      <a:solidFill>
                                        <a:srgbClr val="FFFFFF"/>
                                      </a:solidFill>
                                      <a:latin typeface="Cambria Math" panose="02040503050406030204" pitchFamily="18" charset="0"/>
                                      <a:cs typeface="Times New Roman" panose="02020603050405020304" pitchFamily="18" charset="0"/>
                                    </a:rPr>
                                    <m:t>2</m:t>
                                  </m:r>
                                </m:sup>
                              </m:sSubSup>
                            </m:den>
                          </m:f>
                          <m:r>
                            <a:rPr lang="en-US" altLang="zh-TW" sz="2000" i="1" dirty="0">
                              <a:solidFill>
                                <a:srgbClr val="FFFFFF"/>
                              </a:solidFill>
                              <a:latin typeface="Cambria Math" panose="02040503050406030204" pitchFamily="18" charset="0"/>
                              <a:cs typeface="Times New Roman" panose="02020603050405020304" pitchFamily="18" charset="0"/>
                            </a:rPr>
                            <m:t>−</m:t>
                          </m:r>
                          <m:f>
                            <m:fPr>
                              <m:ctrlPr>
                                <a:rPr lang="en-US" altLang="zh-TW" sz="2000" i="1" dirty="0">
                                  <a:solidFill>
                                    <a:srgbClr val="FFFFFF"/>
                                  </a:solidFill>
                                  <a:latin typeface="Cambria Math" panose="02040503050406030204" pitchFamily="18" charset="0"/>
                                  <a:cs typeface="Times New Roman" panose="02020603050405020304" pitchFamily="18" charset="0"/>
                                </a:rPr>
                              </m:ctrlPr>
                            </m:fPr>
                            <m:num>
                              <m:sSup>
                                <m:sSupPr>
                                  <m:ctrlPr>
                                    <a:rPr lang="en-US" altLang="zh-TW" sz="2000" i="1" dirty="0">
                                      <a:solidFill>
                                        <a:srgbClr val="FFFFFF"/>
                                      </a:solidFill>
                                      <a:latin typeface="Cambria Math" panose="02040503050406030204" pitchFamily="18" charset="0"/>
                                      <a:cs typeface="Times New Roman" panose="02020603050405020304" pitchFamily="18" charset="0"/>
                                    </a:rPr>
                                  </m:ctrlPr>
                                </m:sSupPr>
                                <m:e>
                                  <m:d>
                                    <m:dPr>
                                      <m:begChr m:val="‖"/>
                                      <m:endChr m:val="‖"/>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a:solidFill>
                                            <a:srgbClr val="FFFFFF"/>
                                          </a:solidFill>
                                          <a:latin typeface="Cambria Math" panose="02040503050406030204" pitchFamily="18" charset="0"/>
                                          <a:cs typeface="Times New Roman" panose="02020603050405020304" pitchFamily="18" charset="0"/>
                                        </a:rPr>
                                        <m:t>𝑅</m:t>
                                      </m:r>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a:solidFill>
                                                <a:srgbClr val="FFFFFF"/>
                                              </a:solidFill>
                                              <a:latin typeface="Cambria Math" panose="02040503050406030204" pitchFamily="18" charset="0"/>
                                              <a:cs typeface="Times New Roman" panose="02020603050405020304" pitchFamily="18" charset="0"/>
                                            </a:rPr>
                                            <m:t>𝑖</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𝑗</m:t>
                                          </m:r>
                                        </m:e>
                                      </m:d>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𝑅</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𝑙</m:t>
                                      </m:r>
                                      <m:r>
                                        <a:rPr lang="en-US" altLang="zh-TW" sz="2000" i="1" dirty="0">
                                          <a:solidFill>
                                            <a:srgbClr val="FFFFFF"/>
                                          </a:solidFill>
                                          <a:latin typeface="Cambria Math" panose="02040503050406030204" pitchFamily="18" charset="0"/>
                                          <a:cs typeface="Times New Roman" panose="02020603050405020304" pitchFamily="18" charset="0"/>
                                        </a:rPr>
                                        <m:t>)</m:t>
                                      </m:r>
                                    </m:e>
                                  </m:d>
                                </m:e>
                                <m:sup>
                                  <m:r>
                                    <a:rPr lang="en-US" altLang="zh-TW" sz="2000" i="1" dirty="0">
                                      <a:solidFill>
                                        <a:srgbClr val="FFFFFF"/>
                                      </a:solidFill>
                                      <a:latin typeface="Cambria Math" panose="02040503050406030204" pitchFamily="18" charset="0"/>
                                      <a:cs typeface="Times New Roman" panose="02020603050405020304" pitchFamily="18" charset="0"/>
                                    </a:rPr>
                                    <m:t>2</m:t>
                                  </m:r>
                                </m:sup>
                              </m:sSup>
                            </m:num>
                            <m:den>
                              <m:r>
                                <a:rPr lang="en-US" altLang="zh-TW" sz="2000" i="1" dirty="0">
                                  <a:solidFill>
                                    <a:srgbClr val="FFFFFF"/>
                                  </a:solidFill>
                                  <a:latin typeface="Cambria Math" panose="02040503050406030204" pitchFamily="18" charset="0"/>
                                  <a:cs typeface="Times New Roman" panose="02020603050405020304" pitchFamily="18" charset="0"/>
                                </a:rPr>
                                <m:t>2</m:t>
                              </m:r>
                              <m:sSubSup>
                                <m:sSubSupPr>
                                  <m:ctrlPr>
                                    <a:rPr lang="en-US" altLang="zh-TW" sz="2000" i="1" dirty="0">
                                      <a:solidFill>
                                        <a:srgbClr val="FFFFFF"/>
                                      </a:solidFill>
                                      <a:latin typeface="Cambria Math" panose="02040503050406030204" pitchFamily="18" charset="0"/>
                                      <a:cs typeface="Times New Roman" panose="02020603050405020304" pitchFamily="18" charset="0"/>
                                    </a:rPr>
                                  </m:ctrlPr>
                                </m:sSubSupPr>
                                <m:e>
                                  <m:r>
                                    <a:rPr lang="zh-TW" altLang="en-US" sz="2000" i="1" dirty="0">
                                      <a:solidFill>
                                        <a:srgbClr val="FFFFFF"/>
                                      </a:solidFill>
                                      <a:latin typeface="Cambria Math" panose="02040503050406030204" pitchFamily="18" charset="0"/>
                                      <a:cs typeface="Times New Roman" panose="02020603050405020304" pitchFamily="18" charset="0"/>
                                    </a:rPr>
                                    <m:t>𝜎</m:t>
                                  </m:r>
                                </m:e>
                                <m:sub>
                                  <m:r>
                                    <a:rPr lang="en-US" altLang="zh-TW" sz="2000" i="1" dirty="0">
                                      <a:solidFill>
                                        <a:srgbClr val="FFFFFF"/>
                                      </a:solidFill>
                                      <a:latin typeface="Cambria Math" panose="02040503050406030204" pitchFamily="18" charset="0"/>
                                      <a:cs typeface="Times New Roman" panose="02020603050405020304" pitchFamily="18" charset="0"/>
                                    </a:rPr>
                                    <m:t>𝑟</m:t>
                                  </m:r>
                                </m:sub>
                                <m:sup>
                                  <m:r>
                                    <a:rPr lang="en-US" altLang="zh-TW" sz="2000" i="1" dirty="0">
                                      <a:solidFill>
                                        <a:srgbClr val="FFFFFF"/>
                                      </a:solidFill>
                                      <a:latin typeface="Cambria Math" panose="02040503050406030204" pitchFamily="18" charset="0"/>
                                      <a:cs typeface="Times New Roman" panose="02020603050405020304" pitchFamily="18" charset="0"/>
                                    </a:rPr>
                                    <m:t>2</m:t>
                                  </m:r>
                                </m:sup>
                              </m:sSubSup>
                            </m:den>
                          </m:f>
                        </m:e>
                      </m:d>
                      <m:r>
                        <a:rPr lang="en-US" altLang="zh-TW" sz="2000" i="1" dirty="0">
                          <a:solidFill>
                            <a:srgbClr val="FFFFFF"/>
                          </a:solidFill>
                          <a:latin typeface="Cambria Math" panose="02040503050406030204" pitchFamily="18" charset="0"/>
                          <a:cs typeface="Times New Roman" panose="02020603050405020304" pitchFamily="18" charset="0"/>
                        </a:rPr>
                        <m:t>,</m:t>
                      </m:r>
                    </m:oMath>
                  </m:oMathPara>
                </a14:m>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lvl="0" indent="0" algn="just">
                  <a:buClr>
                    <a:srgbClr val="FAFD00"/>
                  </a:buClr>
                  <a:buNone/>
                </a:pPr>
                <a:r>
                  <a:rPr lang="en-US" altLang="zh-TW" sz="2000" dirty="0">
                    <a:solidFill>
                      <a:srgbClr val="FFFFFF"/>
                    </a:solidFill>
                    <a:latin typeface="Times New Roman" panose="02020603050405020304" pitchFamily="18" charset="0"/>
                    <a:cs typeface="Times New Roman" panose="02020603050405020304" pitchFamily="18" charset="0"/>
                  </a:rPr>
                  <a:t>where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𝑅</m:t>
                    </m:r>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a:solidFill>
                              <a:srgbClr val="FFFFFF"/>
                            </a:solidFill>
                            <a:latin typeface="Cambria Math" panose="02040503050406030204" pitchFamily="18" charset="0"/>
                            <a:cs typeface="Times New Roman" panose="02020603050405020304" pitchFamily="18" charset="0"/>
                          </a:rPr>
                          <m:t>𝑖</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𝑗</m:t>
                        </m:r>
                      </m:e>
                    </m:d>
                  </m:oMath>
                </a14:m>
                <a:r>
                  <a:rPr lang="en-US" altLang="zh-TW" sz="2000" dirty="0">
                    <a:solidFill>
                      <a:srgbClr val="FFFFFF"/>
                    </a:solidFill>
                    <a:latin typeface="Times New Roman" panose="02020603050405020304" pitchFamily="18" charset="0"/>
                    <a:cs typeface="Times New Roman" panose="02020603050405020304" pitchFamily="18" charset="0"/>
                  </a:rPr>
                  <a:t> and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𝑅</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𝑙</m:t>
                    </m:r>
                    <m:r>
                      <a:rPr lang="en-US" altLang="zh-TW" sz="2000" i="1" dirty="0">
                        <a:solidFill>
                          <a:srgbClr val="FFFFFF"/>
                        </a:solidFill>
                        <a:latin typeface="Cambria Math" panose="02040503050406030204" pitchFamily="18" charset="0"/>
                        <a:cs typeface="Times New Roman" panose="02020603050405020304" pitchFamily="18" charset="0"/>
                      </a:rPr>
                      <m:t>)</m:t>
                    </m:r>
                  </m:oMath>
                </a14:m>
                <a:r>
                  <a:rPr lang="en-US" altLang="zh-TW" sz="2000" dirty="0">
                    <a:solidFill>
                      <a:srgbClr val="FFFFFF"/>
                    </a:solidFill>
                    <a:latin typeface="Times New Roman" panose="02020603050405020304" pitchFamily="18" charset="0"/>
                    <a:cs typeface="Times New Roman" panose="02020603050405020304" pitchFamily="18" charset="0"/>
                  </a:rPr>
                  <a:t> are the original reconstructed intensity values of samples </a:t>
                </a:r>
                <a14:m>
                  <m:oMath xmlns:m="http://schemas.openxmlformats.org/officeDocument/2006/math">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a:solidFill>
                              <a:srgbClr val="FFFFFF"/>
                            </a:solidFill>
                            <a:latin typeface="Cambria Math" panose="02040503050406030204" pitchFamily="18" charset="0"/>
                            <a:cs typeface="Times New Roman" panose="02020603050405020304" pitchFamily="18" charset="0"/>
                          </a:rPr>
                          <m:t>𝑖</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𝑗</m:t>
                        </m:r>
                      </m:e>
                    </m:d>
                  </m:oMath>
                </a14:m>
                <a:r>
                  <a:rPr lang="en-US" altLang="zh-TW" sz="2000" dirty="0">
                    <a:solidFill>
                      <a:srgbClr val="FFFFFF"/>
                    </a:solidFill>
                    <a:latin typeface="Times New Roman" panose="02020603050405020304" pitchFamily="18" charset="0"/>
                    <a:cs typeface="Times New Roman" panose="02020603050405020304" pitchFamily="18" charset="0"/>
                  </a:rPr>
                  <a:t> and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𝑙</m:t>
                    </m:r>
                    <m:r>
                      <a:rPr lang="en-US" altLang="zh-TW" sz="2000" i="1" dirty="0">
                        <a:solidFill>
                          <a:srgbClr val="FFFFFF"/>
                        </a:solidFill>
                        <a:latin typeface="Cambria Math" panose="02040503050406030204" pitchFamily="18" charset="0"/>
                        <a:cs typeface="Times New Roman" panose="02020603050405020304" pitchFamily="18" charset="0"/>
                      </a:rPr>
                      <m:t>)</m:t>
                    </m:r>
                  </m:oMath>
                </a14:m>
                <a:r>
                  <a:rPr lang="en-US" altLang="zh-TW" sz="2000" dirty="0">
                    <a:solidFill>
                      <a:srgbClr val="FFFFFF"/>
                    </a:solidFill>
                    <a:latin typeface="Times New Roman" panose="02020603050405020304" pitchFamily="18" charset="0"/>
                    <a:cs typeface="Times New Roman" panose="02020603050405020304" pitchFamily="18" charset="0"/>
                  </a:rPr>
                  <a:t>, respectively, </a:t>
                </a:r>
                <a14:m>
                  <m:oMath xmlns:m="http://schemas.openxmlformats.org/officeDocument/2006/math">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𝜎</m:t>
                        </m:r>
                      </m:e>
                      <m:sub>
                        <m:r>
                          <a:rPr lang="en-US" altLang="zh-TW" sz="2000" i="1">
                            <a:solidFill>
                              <a:srgbClr val="FFFFFF"/>
                            </a:solidFill>
                            <a:latin typeface="Cambria Math" panose="02040503050406030204" pitchFamily="18" charset="0"/>
                            <a:cs typeface="Times New Roman" panose="02020603050405020304" pitchFamily="18" charset="0"/>
                          </a:rPr>
                          <m:t>𝑑</m:t>
                        </m:r>
                      </m:sub>
                    </m:sSub>
                  </m:oMath>
                </a14:m>
                <a:r>
                  <a:rPr lang="en-US" altLang="zh-TW" sz="2000" dirty="0">
                    <a:solidFill>
                      <a:srgbClr val="FFFFFF"/>
                    </a:solidFill>
                    <a:latin typeface="Times New Roman" panose="02020603050405020304" pitchFamily="18" charset="0"/>
                    <a:cs typeface="Times New Roman" panose="02020603050405020304" pitchFamily="18" charset="0"/>
                  </a:rPr>
                  <a:t> denotes the spatial parameter, and </a:t>
                </a:r>
                <a14:m>
                  <m:oMath xmlns:m="http://schemas.openxmlformats.org/officeDocument/2006/math">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𝜎</m:t>
                        </m:r>
                      </m:e>
                      <m:sub>
                        <m:r>
                          <a:rPr lang="en-US" altLang="zh-TW" sz="2000" i="1">
                            <a:solidFill>
                              <a:srgbClr val="FFFFFF"/>
                            </a:solidFill>
                            <a:latin typeface="Cambria Math" panose="02040503050406030204" pitchFamily="18" charset="0"/>
                            <a:cs typeface="Times New Roman" panose="02020603050405020304" pitchFamily="18" charset="0"/>
                          </a:rPr>
                          <m:t>𝑟</m:t>
                        </m:r>
                      </m:sub>
                    </m:sSub>
                  </m:oMath>
                </a14:m>
                <a:r>
                  <a:rPr lang="en-US" altLang="zh-TW" sz="2000" dirty="0">
                    <a:solidFill>
                      <a:srgbClr val="FFFFFF"/>
                    </a:solidFill>
                    <a:latin typeface="Times New Roman" panose="02020603050405020304" pitchFamily="18" charset="0"/>
                    <a:cs typeface="Times New Roman" panose="02020603050405020304" pitchFamily="18" charset="0"/>
                  </a:rPr>
                  <a:t> is the range parameter.</a:t>
                </a:r>
              </a:p>
              <a:p>
                <a:pPr marL="0" lvl="0" indent="0" algn="just">
                  <a:buClr>
                    <a:srgbClr val="FAFD00"/>
                  </a:buClr>
                  <a:buNone/>
                </a:pPr>
                <a:endParaRPr lang="en-US" altLang="zh-TW" sz="2000" dirty="0">
                  <a:solidFill>
                    <a:srgbClr val="FFFFFF"/>
                  </a:solidFill>
                  <a:latin typeface="Times New Roman" panose="02020603050405020304" pitchFamily="18" charset="0"/>
                  <a:cs typeface="Times New Roman" panose="02020603050405020304" pitchFamily="18" charset="0"/>
                </a:endParaRPr>
              </a:p>
              <a:p>
                <a:pPr lvl="0"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In JEM, </a:t>
                </a:r>
                <a14:m>
                  <m:oMath xmlns:m="http://schemas.openxmlformats.org/officeDocument/2006/math">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𝜎</m:t>
                        </m:r>
                      </m:e>
                      <m:sub>
                        <m:r>
                          <a:rPr lang="en-US" altLang="zh-TW" sz="2000" i="1">
                            <a:solidFill>
                              <a:srgbClr val="FFFFFF"/>
                            </a:solidFill>
                            <a:latin typeface="Cambria Math" panose="02040503050406030204" pitchFamily="18" charset="0"/>
                            <a:cs typeface="Times New Roman" panose="02020603050405020304" pitchFamily="18" charset="0"/>
                          </a:rPr>
                          <m:t>𝑑</m:t>
                        </m:r>
                      </m:sub>
                    </m:sSub>
                  </m:oMath>
                </a14:m>
                <a:r>
                  <a:rPr lang="en-US" altLang="zh-TW" sz="2000" dirty="0">
                    <a:solidFill>
                      <a:srgbClr val="FFFFFF"/>
                    </a:solidFill>
                    <a:latin typeface="Times New Roman" panose="02020603050405020304" pitchFamily="18" charset="0"/>
                    <a:cs typeface="Times New Roman" panose="02020603050405020304" pitchFamily="18" charset="0"/>
                  </a:rPr>
                  <a:t> is determined by the transform unit size and prediction mode, and </a:t>
                </a:r>
                <a14:m>
                  <m:oMath xmlns:m="http://schemas.openxmlformats.org/officeDocument/2006/math">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zh-TW" altLang="en-US" sz="2000" i="1">
                            <a:solidFill>
                              <a:srgbClr val="FFFFFF"/>
                            </a:solidFill>
                            <a:latin typeface="Cambria Math" panose="02040503050406030204" pitchFamily="18" charset="0"/>
                            <a:cs typeface="Times New Roman" panose="02020603050405020304" pitchFamily="18" charset="0"/>
                          </a:rPr>
                          <m:t>𝜎</m:t>
                        </m:r>
                      </m:e>
                      <m:sub>
                        <m:r>
                          <a:rPr lang="en-US" altLang="zh-TW" sz="2000" i="1">
                            <a:solidFill>
                              <a:srgbClr val="FFFFFF"/>
                            </a:solidFill>
                            <a:latin typeface="Cambria Math" panose="02040503050406030204" pitchFamily="18" charset="0"/>
                            <a:cs typeface="Times New Roman" panose="02020603050405020304" pitchFamily="18" charset="0"/>
                          </a:rPr>
                          <m:t>𝑟</m:t>
                        </m:r>
                      </m:sub>
                    </m:sSub>
                  </m:oMath>
                </a14:m>
                <a:r>
                  <a:rPr lang="en-US" altLang="zh-TW" sz="2000" dirty="0">
                    <a:solidFill>
                      <a:srgbClr val="FFFFFF"/>
                    </a:solidFill>
                    <a:latin typeface="Times New Roman" panose="02020603050405020304" pitchFamily="18" charset="0"/>
                    <a:cs typeface="Times New Roman" panose="02020603050405020304" pitchFamily="18" charset="0"/>
                  </a:rPr>
                  <a:t> is determined by the QP value of the current block.</a:t>
                </a:r>
              </a:p>
              <a:p>
                <a:pPr algn="just"/>
                <a:endParaRPr lang="en-US" altLang="zh-TW" sz="2000" dirty="0">
                  <a:latin typeface="Times New Roman" panose="02020603050405020304" pitchFamily="18" charset="0"/>
                  <a:cs typeface="Times New Roman" panose="02020603050405020304" pitchFamily="18" charset="0"/>
                </a:endParaRPr>
              </a:p>
              <a:p>
                <a:pPr algn="just"/>
                <a:endParaRPr lang="en-US" altLang="zh-TW" sz="200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b="-129"/>
                </a:stretch>
              </a:blipFill>
            </p:spPr>
            <p:txBody>
              <a:bodyPr/>
              <a:lstStyle/>
              <a:p>
                <a:r>
                  <a:rPr lang="zh-TW" altLang="en-US">
                    <a:noFill/>
                  </a:rPr>
                  <a:t> </a:t>
                </a:r>
              </a:p>
            </p:txBody>
          </p:sp>
        </mc:Fallback>
      </mc:AlternateContent>
      <p:sp>
        <p:nvSpPr>
          <p:cNvPr id="5" name="投影片編號版面配置區 4">
            <a:extLst>
              <a:ext uri="{FF2B5EF4-FFF2-40B4-BE49-F238E27FC236}">
                <a16:creationId xmlns:a16="http://schemas.microsoft.com/office/drawing/2014/main" id="{D38417E9-BE46-4CAB-B03B-2DACC79C2B2A}"/>
              </a:ext>
            </a:extLst>
          </p:cNvPr>
          <p:cNvSpPr>
            <a:spLocks noGrp="1"/>
          </p:cNvSpPr>
          <p:nvPr>
            <p:ph type="sldNum" sz="quarter" idx="12"/>
          </p:nvPr>
        </p:nvSpPr>
        <p:spPr/>
        <p:txBody>
          <a:bodyPr/>
          <a:lstStyle/>
          <a:p>
            <a:pPr>
              <a:defRPr/>
            </a:pPr>
            <a:fld id="{9A44A0BB-55BA-4661-B7B8-15A99966D2EB}" type="slidenum">
              <a:rPr lang="zh-TW" altLang="en-US" smtClean="0"/>
              <a:pPr>
                <a:defRPr/>
              </a:pPr>
              <a:t>41</a:t>
            </a:fld>
            <a:endParaRPr lang="en-US" altLang="zh-TW" dirty="0"/>
          </a:p>
        </p:txBody>
      </p:sp>
      <p:sp>
        <p:nvSpPr>
          <p:cNvPr id="6" name="矩形 5">
            <a:extLst>
              <a:ext uri="{FF2B5EF4-FFF2-40B4-BE49-F238E27FC236}">
                <a16:creationId xmlns:a16="http://schemas.microsoft.com/office/drawing/2014/main" id="{6BF837B1-6F03-4EE0-960B-E305F00C66E0}"/>
              </a:ext>
            </a:extLst>
          </p:cNvPr>
          <p:cNvSpPr/>
          <p:nvPr/>
        </p:nvSpPr>
        <p:spPr>
          <a:xfrm>
            <a:off x="8173506" y="3288578"/>
            <a:ext cx="569387" cy="369332"/>
          </a:xfrm>
          <a:prstGeom prst="rect">
            <a:avLst/>
          </a:prstGeom>
        </p:spPr>
        <p:txBody>
          <a:bodyPr wrap="none">
            <a:spAutoFit/>
          </a:bodyPr>
          <a:lstStyle/>
          <a:p>
            <a:r>
              <a:rPr lang="en-US" altLang="zh-TW" dirty="0"/>
              <a:t>(19)</a:t>
            </a:r>
            <a:endParaRPr lang="zh-TW" altLang="en-US" dirty="0"/>
          </a:p>
        </p:txBody>
      </p:sp>
    </p:spTree>
    <p:extLst>
      <p:ext uri="{BB962C8B-B14F-4D97-AF65-F5344CB8AC3E}">
        <p14:creationId xmlns:p14="http://schemas.microsoft.com/office/powerpoint/2010/main" val="28879498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Adaptive loop filter (ALF)</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ALF is applied to the output of SAO filter. The vertical and horizontal gradients, </a:t>
                </a:r>
                <a14:m>
                  <m:oMath xmlns:m="http://schemas.openxmlformats.org/officeDocument/2006/math">
                    <m:sSub>
                      <m:sSubPr>
                        <m:ctrlPr>
                          <a:rPr lang="en-US" altLang="zh-TW" sz="2000" i="1" dirty="0" smtClean="0">
                            <a:latin typeface="Cambria Math" panose="02040503050406030204" pitchFamily="18" charset="0"/>
                            <a:cs typeface="Times New Roman" panose="02020603050405020304" pitchFamily="18" charset="0"/>
                          </a:rPr>
                        </m:ctrlPr>
                      </m:sSubPr>
                      <m:e>
                        <m:r>
                          <a:rPr lang="en-US" altLang="zh-TW" sz="2000" b="0" i="1" dirty="0" smtClean="0">
                            <a:latin typeface="Cambria Math" panose="02040503050406030204" pitchFamily="18" charset="0"/>
                            <a:cs typeface="Times New Roman" panose="02020603050405020304" pitchFamily="18" charset="0"/>
                          </a:rPr>
                          <m:t>𝑔</m:t>
                        </m:r>
                      </m:e>
                      <m:sub>
                        <m:r>
                          <a:rPr lang="en-US" altLang="zh-TW" sz="2000" b="0" i="1" dirty="0" smtClean="0">
                            <a:latin typeface="Cambria Math" panose="02040503050406030204" pitchFamily="18" charset="0"/>
                            <a:cs typeface="Times New Roman" panose="02020603050405020304" pitchFamily="18" charset="0"/>
                          </a:rPr>
                          <m:t>𝑣</m:t>
                        </m:r>
                      </m:sub>
                    </m:sSub>
                  </m:oMath>
                </a14:m>
                <a:r>
                  <a:rPr lang="en-US" altLang="zh-TW" sz="2000" dirty="0">
                    <a:latin typeface="Times New Roman" panose="02020603050405020304" pitchFamily="18" charset="0"/>
                    <a:cs typeface="Times New Roman" panose="02020603050405020304" pitchFamily="18" charset="0"/>
                  </a:rPr>
                  <a:t> and </a:t>
                </a:r>
                <a14:m>
                  <m:oMath xmlns:m="http://schemas.openxmlformats.org/officeDocument/2006/math">
                    <m:sSub>
                      <m:sSubPr>
                        <m:ctrlPr>
                          <a:rPr lang="en-US" altLang="zh-TW" sz="2000" i="1" dirty="0">
                            <a:latin typeface="Cambria Math" panose="02040503050406030204" pitchFamily="18" charset="0"/>
                            <a:cs typeface="Times New Roman" panose="02020603050405020304" pitchFamily="18" charset="0"/>
                          </a:rPr>
                        </m:ctrlPr>
                      </m:sSubPr>
                      <m:e>
                        <m:r>
                          <a:rPr lang="en-US" altLang="zh-TW" sz="2000" i="1" dirty="0">
                            <a:latin typeface="Cambria Math" panose="02040503050406030204" pitchFamily="18" charset="0"/>
                            <a:cs typeface="Times New Roman" panose="02020603050405020304" pitchFamily="18" charset="0"/>
                          </a:rPr>
                          <m:t>𝑔</m:t>
                        </m:r>
                      </m:e>
                      <m:sub>
                        <m:r>
                          <a:rPr lang="en-US" altLang="zh-TW" sz="2000" b="0" i="1" dirty="0" smtClean="0">
                            <a:latin typeface="Cambria Math" panose="02040503050406030204" pitchFamily="18" charset="0"/>
                            <a:cs typeface="Times New Roman" panose="02020603050405020304" pitchFamily="18" charset="0"/>
                          </a:rPr>
                          <m:t>h</m:t>
                        </m:r>
                      </m:sub>
                    </m:sSub>
                  </m:oMath>
                </a14:m>
                <a:r>
                  <a:rPr lang="en-US" altLang="zh-TW" sz="2000" dirty="0">
                    <a:latin typeface="Times New Roman" panose="02020603050405020304" pitchFamily="18" charset="0"/>
                    <a:cs typeface="Times New Roman" panose="02020603050405020304" pitchFamily="18" charset="0"/>
                  </a:rPr>
                  <a:t>, of a 4</a:t>
                </a:r>
                <a14:m>
                  <m:oMath xmlns:m="http://schemas.openxmlformats.org/officeDocument/2006/math">
                    <m:r>
                      <a:rPr lang="en-US" altLang="zh-TW" sz="2000" i="1" dirty="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4 block, respectively, are used to determine block direction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𝐷</m:t>
                    </m:r>
                  </m:oMath>
                </a14:m>
                <a:r>
                  <a:rPr lang="en-US" altLang="zh-TW" sz="2000" dirty="0">
                    <a:latin typeface="Times New Roman" panose="02020603050405020304" pitchFamily="18" charset="0"/>
                    <a:cs typeface="Times New Roman" panose="02020603050405020304" pitchFamily="18" charset="0"/>
                  </a:rPr>
                  <a:t>.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If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𝑅</m:t>
                    </m:r>
                    <m:r>
                      <a:rPr lang="en-US" altLang="zh-TW" sz="2000" i="1" dirty="0">
                        <a:latin typeface="Cambria Math" panose="02040503050406030204" pitchFamily="18" charset="0"/>
                        <a:cs typeface="Times New Roman" panose="02020603050405020304" pitchFamily="18" charset="0"/>
                      </a:rPr>
                      <m:t>(</m:t>
                    </m:r>
                    <m:r>
                      <a:rPr lang="en-US" altLang="zh-TW" sz="2000" i="1" dirty="0" err="1">
                        <a:latin typeface="Cambria Math" panose="02040503050406030204" pitchFamily="18" charset="0"/>
                        <a:cs typeface="Times New Roman" panose="02020603050405020304" pitchFamily="18" charset="0"/>
                      </a:rPr>
                      <m:t>𝑖</m:t>
                    </m:r>
                    <m:r>
                      <a:rPr lang="en-US" altLang="zh-TW" sz="2000" i="1" dirty="0">
                        <a:latin typeface="Cambria Math" panose="02040503050406030204" pitchFamily="18" charset="0"/>
                        <a:cs typeface="Times New Roman" panose="02020603050405020304" pitchFamily="18" charset="0"/>
                      </a:rPr>
                      <m:t>, </m:t>
                    </m:r>
                    <m:r>
                      <a:rPr lang="en-US" altLang="zh-TW" sz="2000" i="1" dirty="0">
                        <a:latin typeface="Cambria Math" panose="02040503050406030204" pitchFamily="18" charset="0"/>
                        <a:cs typeface="Times New Roman" panose="02020603050405020304" pitchFamily="18" charset="0"/>
                      </a:rPr>
                      <m:t>𝑗</m:t>
                    </m:r>
                    <m:r>
                      <a:rPr lang="en-US" altLang="zh-TW" sz="2000" i="1" dirty="0">
                        <a:latin typeface="Cambria Math" panose="02040503050406030204" pitchFamily="18" charset="0"/>
                        <a:cs typeface="Times New Roman" panose="02020603050405020304" pitchFamily="18" charset="0"/>
                      </a:rPr>
                      <m:t>) </m:t>
                    </m:r>
                  </m:oMath>
                </a14:m>
                <a:r>
                  <a:rPr lang="en-US" altLang="zh-TW" sz="2000" dirty="0">
                    <a:latin typeface="Times New Roman" panose="02020603050405020304" pitchFamily="18" charset="0"/>
                    <a:cs typeface="Times New Roman" panose="02020603050405020304" pitchFamily="18" charset="0"/>
                  </a:rPr>
                  <a:t>indicates a reconstructed sample at </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r>
                      <a:rPr lang="en-US" altLang="zh-TW" sz="2000" i="1" dirty="0" err="1">
                        <a:latin typeface="Cambria Math" panose="02040503050406030204" pitchFamily="18" charset="0"/>
                        <a:cs typeface="Times New Roman" panose="02020603050405020304" pitchFamily="18" charset="0"/>
                      </a:rPr>
                      <m:t>𝑖</m:t>
                    </m:r>
                    <m:r>
                      <a:rPr lang="en-US" altLang="zh-TW" sz="2000" i="1" dirty="0">
                        <a:latin typeface="Cambria Math" panose="02040503050406030204" pitchFamily="18" charset="0"/>
                        <a:cs typeface="Times New Roman" panose="02020603050405020304" pitchFamily="18" charset="0"/>
                      </a:rPr>
                      <m:t>, </m:t>
                    </m:r>
                    <m:r>
                      <a:rPr lang="en-US" altLang="zh-TW" sz="2000" i="1" dirty="0" smtClean="0">
                        <a:latin typeface="Cambria Math" panose="02040503050406030204" pitchFamily="18" charset="0"/>
                        <a:cs typeface="Times New Roman" panose="02020603050405020304" pitchFamily="18" charset="0"/>
                      </a:rPr>
                      <m:t>𝑗</m:t>
                    </m:r>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 </a:t>
                </a:r>
                <a:endParaRPr lang="en-US" altLang="zh-TW" sz="2000" b="0" dirty="0">
                  <a:latin typeface="Times New Roman" panose="02020603050405020304" pitchFamily="18" charset="0"/>
                  <a:cs typeface="Times New Roman" panose="02020603050405020304" pitchFamily="18" charset="0"/>
                </a:endParaRPr>
              </a:p>
              <a:p>
                <a:pPr marL="0" indent="0" algn="just">
                  <a:buNone/>
                </a:pPr>
                <a14:m>
                  <m:oMathPara xmlns:m="http://schemas.openxmlformats.org/officeDocument/2006/math">
                    <m:oMathParaPr>
                      <m:jc m:val="centerGroup"/>
                    </m:oMathParaPr>
                    <m:oMath xmlns:m="http://schemas.openxmlformats.org/officeDocument/2006/math">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𝑔</m:t>
                          </m:r>
                        </m:e>
                        <m:sub>
                          <m:r>
                            <a:rPr lang="en-US" altLang="zh-TW" sz="2000" b="0" i="1" smtClean="0">
                              <a:latin typeface="Cambria Math" panose="02040503050406030204" pitchFamily="18" charset="0"/>
                              <a:cs typeface="Times New Roman" panose="02020603050405020304" pitchFamily="18" charset="0"/>
                            </a:rPr>
                            <m:t>𝑣</m:t>
                          </m:r>
                        </m:sub>
                      </m:sSub>
                      <m:r>
                        <a:rPr lang="en-US" altLang="zh-TW" sz="2000" b="0" i="1" smtClean="0">
                          <a:latin typeface="Cambria Math" panose="02040503050406030204" pitchFamily="18" charset="0"/>
                          <a:cs typeface="Times New Roman" panose="02020603050405020304" pitchFamily="18" charset="0"/>
                        </a:rPr>
                        <m:t>=</m:t>
                      </m:r>
                      <m:nary>
                        <m:naryPr>
                          <m:chr m:val="∑"/>
                          <m:ctrlPr>
                            <a:rPr lang="en-US" altLang="zh-TW" sz="2000" b="0" i="1" smtClean="0">
                              <a:latin typeface="Cambria Math" panose="02040503050406030204" pitchFamily="18" charset="0"/>
                              <a:cs typeface="Times New Roman" panose="02020603050405020304" pitchFamily="18" charset="0"/>
                            </a:rPr>
                          </m:ctrlPr>
                        </m:naryPr>
                        <m:sub>
                          <m:r>
                            <m:rPr>
                              <m:brk m:alnAt="23"/>
                            </m:rP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=0</m:t>
                          </m:r>
                        </m:sub>
                        <m:sup>
                          <m:r>
                            <a:rPr lang="en-US" altLang="zh-TW" sz="2000" b="0" i="1" smtClean="0">
                              <a:latin typeface="Cambria Math" panose="02040503050406030204" pitchFamily="18" charset="0"/>
                              <a:cs typeface="Times New Roman" panose="02020603050405020304" pitchFamily="18" charset="0"/>
                            </a:rPr>
                            <m:t>3</m:t>
                          </m:r>
                        </m:sup>
                        <m:e>
                          <m:nary>
                            <m:naryPr>
                              <m:chr m:val="∑"/>
                              <m:ctrlPr>
                                <a:rPr lang="en-US" altLang="zh-TW" sz="2000" b="0" i="1" smtClean="0">
                                  <a:latin typeface="Cambria Math" panose="02040503050406030204" pitchFamily="18" charset="0"/>
                                  <a:cs typeface="Times New Roman" panose="02020603050405020304" pitchFamily="18" charset="0"/>
                                </a:rPr>
                              </m:ctrlPr>
                            </m:naryPr>
                            <m:sub>
                              <m:r>
                                <m:rPr>
                                  <m:brk m:alnAt="23"/>
                                </m:rPr>
                                <a:rPr lang="en-US" altLang="zh-TW" sz="2000" b="0" i="1" smtClean="0">
                                  <a:latin typeface="Cambria Math" panose="02040503050406030204" pitchFamily="18" charset="0"/>
                                  <a:cs typeface="Times New Roman" panose="02020603050405020304" pitchFamily="18" charset="0"/>
                                </a:rPr>
                                <m:t>𝑗</m:t>
                              </m:r>
                              <m:r>
                                <a:rPr lang="en-US" altLang="zh-TW" sz="2000" b="0" i="1" smtClean="0">
                                  <a:latin typeface="Cambria Math" panose="02040503050406030204" pitchFamily="18" charset="0"/>
                                  <a:cs typeface="Times New Roman" panose="02020603050405020304" pitchFamily="18" charset="0"/>
                                </a:rPr>
                                <m:t>=0</m:t>
                              </m:r>
                            </m:sub>
                            <m:sup>
                              <m:r>
                                <a:rPr lang="en-US" altLang="zh-TW" sz="2000" b="0" i="1" smtClean="0">
                                  <a:latin typeface="Cambria Math" panose="02040503050406030204" pitchFamily="18" charset="0"/>
                                  <a:cs typeface="Times New Roman" panose="02020603050405020304" pitchFamily="18" charset="0"/>
                                </a:rPr>
                                <m:t>3</m:t>
                              </m:r>
                            </m:sup>
                            <m:e>
                              <m:sSub>
                                <m:sSubPr>
                                  <m:ctrlPr>
                                    <a:rPr lang="en-US" altLang="zh-TW" sz="2000" b="0" i="1" smtClean="0">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𝑉</m:t>
                                  </m:r>
                                </m:e>
                                <m:sub>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𝑗</m:t>
                                  </m:r>
                                </m:sub>
                              </m:sSub>
                            </m:e>
                          </m:nary>
                        </m:e>
                      </m:nary>
                      <m:r>
                        <a:rPr lang="en-US" altLang="zh-TW" sz="2000" b="0" i="1" smtClean="0">
                          <a:latin typeface="Cambria Math" panose="02040503050406030204" pitchFamily="18" charset="0"/>
                          <a:cs typeface="Times New Roman" panose="02020603050405020304" pitchFamily="18" charset="0"/>
                        </a:rPr>
                        <m:t>,</m:t>
                      </m:r>
                    </m:oMath>
                  </m:oMathPara>
                </a14:m>
                <a:endParaRPr lang="en-US" altLang="zh-TW" sz="2000" b="0" dirty="0">
                  <a:latin typeface="Times New Roman" panose="02020603050405020304" pitchFamily="18" charset="0"/>
                  <a:cs typeface="Times New Roman" panose="02020603050405020304" pitchFamily="18" charset="0"/>
                </a:endParaRPr>
              </a:p>
              <a:p>
                <a:pPr marL="284400" indent="0" algn="just">
                  <a:buNone/>
                </a:pPr>
                <a:r>
                  <a:rPr lang="en-US" altLang="zh-TW" sz="2000"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sz="2000" i="1">
                            <a:latin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cs typeface="Times New Roman" panose="02020603050405020304" pitchFamily="18" charset="0"/>
                          </a:rPr>
                          <m:t>𝑉</m:t>
                        </m:r>
                      </m:e>
                      <m:sub>
                        <m:r>
                          <a:rPr lang="en-US" altLang="zh-TW" sz="2000" i="1">
                            <a:latin typeface="Cambria Math" panose="02040503050406030204" pitchFamily="18" charset="0"/>
                            <a:cs typeface="Times New Roman" panose="02020603050405020304" pitchFamily="18" charset="0"/>
                          </a:rPr>
                          <m:t>𝑖</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𝑗</m:t>
                        </m:r>
                      </m:sub>
                    </m:sSub>
                    <m:r>
                      <a:rPr lang="en-US" altLang="zh-TW" sz="2000" b="0" i="1" smtClean="0">
                        <a:latin typeface="Cambria Math" panose="02040503050406030204" pitchFamily="18" charset="0"/>
                        <a:cs typeface="Times New Roman" panose="02020603050405020304" pitchFamily="18" charset="0"/>
                      </a:rPr>
                      <m:t>=</m:t>
                    </m:r>
                    <m:d>
                      <m:dPr>
                        <m:begChr m:val="|"/>
                        <m:endChr m:val="|"/>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2</m:t>
                        </m:r>
                        <m:r>
                          <a:rPr lang="en-US" altLang="zh-TW" sz="2000" b="0" i="1" smtClean="0">
                            <a:latin typeface="Cambria Math" panose="02040503050406030204" pitchFamily="18" charset="0"/>
                            <a:cs typeface="Times New Roman" panose="02020603050405020304" pitchFamily="18" charset="0"/>
                          </a:rPr>
                          <m:t>𝑅</m:t>
                        </m:r>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𝑗</m:t>
                            </m:r>
                          </m:e>
                        </m:d>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𝑅</m:t>
                        </m:r>
                        <m:d>
                          <m:dPr>
                            <m:ctrlPr>
                              <a:rPr lang="en-US" altLang="zh-TW" sz="2000" b="0" i="1" smtClean="0">
                                <a:latin typeface="Cambria Math" panose="02040503050406030204" pitchFamily="18" charset="0"/>
                                <a:cs typeface="Times New Roman" panose="02020603050405020304" pitchFamily="18" charset="0"/>
                              </a:rPr>
                            </m:ctrlPr>
                          </m:dPr>
                          <m:e>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𝑗</m:t>
                            </m:r>
                            <m:r>
                              <a:rPr lang="en-US" altLang="zh-TW" sz="2000" b="0" i="1" smtClean="0">
                                <a:latin typeface="Cambria Math" panose="02040503050406030204" pitchFamily="18" charset="0"/>
                                <a:cs typeface="Times New Roman" panose="02020603050405020304" pitchFamily="18" charset="0"/>
                              </a:rPr>
                              <m:t>−1</m:t>
                            </m:r>
                          </m:e>
                        </m:d>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𝑅</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𝑖</m:t>
                        </m:r>
                        <m:r>
                          <a:rPr lang="en-US" altLang="zh-TW" sz="2000" b="0" i="1" smtClean="0">
                            <a:latin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cs typeface="Times New Roman" panose="02020603050405020304" pitchFamily="18" charset="0"/>
                          </a:rPr>
                          <m:t>𝑗</m:t>
                        </m:r>
                        <m:r>
                          <a:rPr lang="en-US" altLang="zh-TW" sz="2000" b="0" i="1" smtClean="0">
                            <a:latin typeface="Cambria Math" panose="02040503050406030204" pitchFamily="18" charset="0"/>
                            <a:cs typeface="Times New Roman" panose="02020603050405020304" pitchFamily="18" charset="0"/>
                          </a:rPr>
                          <m:t>+1)</m:t>
                        </m:r>
                      </m:e>
                    </m:d>
                  </m:oMath>
                </a14:m>
                <a:r>
                  <a:rPr lang="en-US" altLang="zh-TW" sz="2000" b="0" dirty="0">
                    <a:latin typeface="Times New Roman" panose="02020603050405020304" pitchFamily="18" charset="0"/>
                    <a:cs typeface="Times New Roman" panose="02020603050405020304" pitchFamily="18" charset="0"/>
                  </a:rPr>
                  <a:t>.</a:t>
                </a:r>
              </a:p>
              <a:p>
                <a:pPr marL="0" indent="0" algn="just">
                  <a:buNone/>
                </a:pPr>
                <a:endParaRPr lang="en-US" altLang="zh-TW" sz="2000" b="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矩形 4">
            <a:extLst>
              <a:ext uri="{FF2B5EF4-FFF2-40B4-BE49-F238E27FC236}">
                <a16:creationId xmlns:a16="http://schemas.microsoft.com/office/drawing/2014/main" id="{5933327F-80DD-4A4C-9A97-61686178CD66}"/>
              </a:ext>
            </a:extLst>
          </p:cNvPr>
          <p:cNvSpPr/>
          <p:nvPr/>
        </p:nvSpPr>
        <p:spPr>
          <a:xfrm>
            <a:off x="8145990" y="3429000"/>
            <a:ext cx="569387" cy="369332"/>
          </a:xfrm>
          <a:prstGeom prst="rect">
            <a:avLst/>
          </a:prstGeom>
        </p:spPr>
        <p:txBody>
          <a:bodyPr wrap="none">
            <a:spAutoFit/>
          </a:bodyPr>
          <a:lstStyle/>
          <a:p>
            <a:r>
              <a:rPr lang="en-US" altLang="zh-TW" dirty="0"/>
              <a:t>(20)</a:t>
            </a:r>
            <a:endParaRPr lang="zh-TW" altLang="en-US" dirty="0"/>
          </a:p>
        </p:txBody>
      </p:sp>
      <p:sp>
        <p:nvSpPr>
          <p:cNvPr id="6" name="投影片編號版面配置區 5">
            <a:extLst>
              <a:ext uri="{FF2B5EF4-FFF2-40B4-BE49-F238E27FC236}">
                <a16:creationId xmlns:a16="http://schemas.microsoft.com/office/drawing/2014/main" id="{12F72F3F-9348-4EEE-807F-C7081DE80FF2}"/>
              </a:ext>
            </a:extLst>
          </p:cNvPr>
          <p:cNvSpPr>
            <a:spLocks noGrp="1"/>
          </p:cNvSpPr>
          <p:nvPr>
            <p:ph type="sldNum" sz="quarter" idx="12"/>
          </p:nvPr>
        </p:nvSpPr>
        <p:spPr/>
        <p:txBody>
          <a:bodyPr/>
          <a:lstStyle/>
          <a:p>
            <a:pPr>
              <a:defRPr/>
            </a:pPr>
            <a:fld id="{9A44A0BB-55BA-4661-B7B8-15A99966D2EB}" type="slidenum">
              <a:rPr lang="zh-TW" altLang="en-US" smtClean="0"/>
              <a:pPr>
                <a:defRPr/>
              </a:pPr>
              <a:t>42</a:t>
            </a:fld>
            <a:endParaRPr lang="en-US" altLang="zh-TW" dirty="0"/>
          </a:p>
        </p:txBody>
      </p:sp>
    </p:spTree>
    <p:extLst>
      <p:ext uri="{BB962C8B-B14F-4D97-AF65-F5344CB8AC3E}">
        <p14:creationId xmlns:p14="http://schemas.microsoft.com/office/powerpoint/2010/main" val="237443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Adaptive loop filter (cont.)</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marL="0" indent="0" algn="just">
                  <a:buNone/>
                </a:pPr>
                <a14:m>
                  <m:oMathPara xmlns:m="http://schemas.openxmlformats.org/officeDocument/2006/math">
                    <m:oMathParaPr>
                      <m:jc m:val="centerGroup"/>
                    </m:oMathParaPr>
                    <m:oMath xmlns:m="http://schemas.openxmlformats.org/officeDocument/2006/math">
                      <m:sSub>
                        <m:sSubPr>
                          <m:ctrlPr>
                            <a:rPr lang="en-US" altLang="zh-TW" sz="2000" i="1" smtClean="0">
                              <a:latin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cs typeface="Times New Roman" panose="02020603050405020304" pitchFamily="18" charset="0"/>
                            </a:rPr>
                            <m:t>𝑔</m:t>
                          </m:r>
                        </m:e>
                        <m:sub>
                          <m:r>
                            <a:rPr lang="en-US" altLang="zh-TW" sz="2000" b="0" i="1" smtClean="0">
                              <a:latin typeface="Cambria Math" panose="02040503050406030204" pitchFamily="18" charset="0"/>
                              <a:cs typeface="Times New Roman" panose="02020603050405020304" pitchFamily="18" charset="0"/>
                            </a:rPr>
                            <m:t>h</m:t>
                          </m:r>
                        </m:sub>
                      </m:sSub>
                      <m:r>
                        <a:rPr lang="en-US" altLang="zh-TW" sz="2000" i="1">
                          <a:latin typeface="Cambria Math" panose="02040503050406030204" pitchFamily="18" charset="0"/>
                          <a:cs typeface="Times New Roman" panose="02020603050405020304" pitchFamily="18" charset="0"/>
                        </a:rPr>
                        <m:t>=</m:t>
                      </m:r>
                      <m:nary>
                        <m:naryPr>
                          <m:chr m:val="∑"/>
                          <m:ctrlPr>
                            <a:rPr lang="en-US" altLang="zh-TW" sz="2000" i="1">
                              <a:latin typeface="Cambria Math" panose="02040503050406030204" pitchFamily="18" charset="0"/>
                              <a:cs typeface="Times New Roman" panose="02020603050405020304" pitchFamily="18" charset="0"/>
                            </a:rPr>
                          </m:ctrlPr>
                        </m:naryPr>
                        <m:sub>
                          <m:r>
                            <m:rPr>
                              <m:brk m:alnAt="23"/>
                            </m:rPr>
                            <a:rPr lang="en-US" altLang="zh-TW" sz="2000" i="1">
                              <a:latin typeface="Cambria Math" panose="02040503050406030204" pitchFamily="18" charset="0"/>
                              <a:cs typeface="Times New Roman" panose="02020603050405020304" pitchFamily="18" charset="0"/>
                            </a:rPr>
                            <m:t>𝑖</m:t>
                          </m:r>
                          <m:r>
                            <a:rPr lang="en-US" altLang="zh-TW" sz="2000" i="1">
                              <a:latin typeface="Cambria Math" panose="02040503050406030204" pitchFamily="18" charset="0"/>
                              <a:cs typeface="Times New Roman" panose="02020603050405020304" pitchFamily="18" charset="0"/>
                            </a:rPr>
                            <m:t>=0</m:t>
                          </m:r>
                        </m:sub>
                        <m:sup>
                          <m:r>
                            <a:rPr lang="en-US" altLang="zh-TW" sz="2000" i="1">
                              <a:latin typeface="Cambria Math" panose="02040503050406030204" pitchFamily="18" charset="0"/>
                              <a:cs typeface="Times New Roman" panose="02020603050405020304" pitchFamily="18" charset="0"/>
                            </a:rPr>
                            <m:t>3</m:t>
                          </m:r>
                        </m:sup>
                        <m:e>
                          <m:nary>
                            <m:naryPr>
                              <m:chr m:val="∑"/>
                              <m:ctrlPr>
                                <a:rPr lang="en-US" altLang="zh-TW" sz="2000" i="1">
                                  <a:latin typeface="Cambria Math" panose="02040503050406030204" pitchFamily="18" charset="0"/>
                                  <a:cs typeface="Times New Roman" panose="02020603050405020304" pitchFamily="18" charset="0"/>
                                </a:rPr>
                              </m:ctrlPr>
                            </m:naryPr>
                            <m:sub>
                              <m:r>
                                <m:rPr>
                                  <m:brk m:alnAt="23"/>
                                </m:rPr>
                                <a:rPr lang="en-US" altLang="zh-TW" sz="2000" i="1">
                                  <a:latin typeface="Cambria Math" panose="02040503050406030204" pitchFamily="18" charset="0"/>
                                  <a:cs typeface="Times New Roman" panose="02020603050405020304" pitchFamily="18" charset="0"/>
                                </a:rPr>
                                <m:t>𝑗</m:t>
                              </m:r>
                              <m:r>
                                <a:rPr lang="en-US" altLang="zh-TW" sz="2000" i="1">
                                  <a:latin typeface="Cambria Math" panose="02040503050406030204" pitchFamily="18" charset="0"/>
                                  <a:cs typeface="Times New Roman" panose="02020603050405020304" pitchFamily="18" charset="0"/>
                                </a:rPr>
                                <m:t>=0</m:t>
                              </m:r>
                            </m:sub>
                            <m:sup>
                              <m:r>
                                <a:rPr lang="en-US" altLang="zh-TW" sz="2000" i="1">
                                  <a:latin typeface="Cambria Math" panose="02040503050406030204" pitchFamily="18" charset="0"/>
                                  <a:cs typeface="Times New Roman" panose="02020603050405020304" pitchFamily="18" charset="0"/>
                                </a:rPr>
                                <m:t>3</m:t>
                              </m:r>
                            </m:sup>
                            <m:e>
                              <m:sSub>
                                <m:sSubPr>
                                  <m:ctrlPr>
                                    <a:rPr lang="en-US" altLang="zh-TW" sz="2000" i="1">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𝐻</m:t>
                                  </m:r>
                                </m:e>
                                <m:sub>
                                  <m:r>
                                    <a:rPr lang="en-US" altLang="zh-TW" sz="2000" i="1">
                                      <a:latin typeface="Cambria Math" panose="02040503050406030204" pitchFamily="18" charset="0"/>
                                      <a:cs typeface="Times New Roman" panose="02020603050405020304" pitchFamily="18" charset="0"/>
                                    </a:rPr>
                                    <m:t>𝑖</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𝑗</m:t>
                                  </m:r>
                                </m:sub>
                              </m:sSub>
                            </m:e>
                          </m:nary>
                          <m:r>
                            <a:rPr lang="en-US" altLang="zh-TW" sz="2000" b="0" i="1" smtClean="0">
                              <a:latin typeface="Cambria Math" panose="02040503050406030204" pitchFamily="18" charset="0"/>
                              <a:cs typeface="Times New Roman" panose="02020603050405020304" pitchFamily="18" charset="0"/>
                            </a:rPr>
                            <m:t>,</m:t>
                          </m:r>
                        </m:e>
                      </m:nary>
                    </m:oMath>
                  </m:oMathPara>
                </a14:m>
                <a:endParaRPr lang="en-US" altLang="zh-TW" sz="2000" b="0" dirty="0">
                  <a:latin typeface="Times New Roman" panose="02020603050405020304" pitchFamily="18" charset="0"/>
                  <a:cs typeface="Times New Roman" panose="02020603050405020304" pitchFamily="18" charset="0"/>
                </a:endParaRPr>
              </a:p>
              <a:p>
                <a:pPr marL="284400" indent="0" algn="just">
                  <a:buNone/>
                </a:pPr>
                <a:r>
                  <a:rPr lang="en-US" altLang="zh-TW" sz="2000"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altLang="zh-TW" sz="2000" i="1">
                            <a:latin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cs typeface="Times New Roman" panose="02020603050405020304" pitchFamily="18" charset="0"/>
                          </a:rPr>
                          <m:t>𝐻</m:t>
                        </m:r>
                      </m:e>
                      <m:sub>
                        <m:r>
                          <a:rPr lang="en-US" altLang="zh-TW" sz="2000" i="1">
                            <a:latin typeface="Cambria Math" panose="02040503050406030204" pitchFamily="18" charset="0"/>
                            <a:cs typeface="Times New Roman" panose="02020603050405020304" pitchFamily="18" charset="0"/>
                          </a:rPr>
                          <m:t>𝑖</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𝑗</m:t>
                        </m:r>
                      </m:sub>
                    </m:sSub>
                    <m:r>
                      <a:rPr lang="en-US" altLang="zh-TW" sz="2000" i="1">
                        <a:latin typeface="Cambria Math" panose="02040503050406030204" pitchFamily="18" charset="0"/>
                        <a:cs typeface="Times New Roman" panose="02020603050405020304" pitchFamily="18" charset="0"/>
                      </a:rPr>
                      <m:t>=</m:t>
                    </m:r>
                    <m:d>
                      <m:dPr>
                        <m:begChr m:val="|"/>
                        <m:endChr m:val="|"/>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2</m:t>
                        </m:r>
                        <m:r>
                          <a:rPr lang="en-US" altLang="zh-TW" sz="2000" i="1">
                            <a:latin typeface="Cambria Math" panose="02040503050406030204" pitchFamily="18" charset="0"/>
                            <a:cs typeface="Times New Roman" panose="02020603050405020304" pitchFamily="18" charset="0"/>
                          </a:rPr>
                          <m:t>𝑅</m:t>
                        </m:r>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𝑖</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𝑗</m:t>
                            </m:r>
                          </m:e>
                        </m:d>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𝑅</m:t>
                        </m:r>
                        <m:d>
                          <m:dPr>
                            <m:ctrlPr>
                              <a:rPr lang="en-US" altLang="zh-TW" sz="2000" i="1">
                                <a:latin typeface="Cambria Math" panose="02040503050406030204" pitchFamily="18" charset="0"/>
                                <a:cs typeface="Times New Roman" panose="02020603050405020304" pitchFamily="18" charset="0"/>
                              </a:rPr>
                            </m:ctrlPr>
                          </m:dPr>
                          <m:e>
                            <m:r>
                              <a:rPr lang="en-US" altLang="zh-TW" sz="2000" i="1">
                                <a:latin typeface="Cambria Math" panose="02040503050406030204" pitchFamily="18" charset="0"/>
                                <a:cs typeface="Times New Roman" panose="02020603050405020304" pitchFamily="18" charset="0"/>
                              </a:rPr>
                              <m:t>𝑖</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𝑗</m:t>
                            </m:r>
                            <m:r>
                              <a:rPr lang="en-US" altLang="zh-TW" sz="2000" i="1">
                                <a:latin typeface="Cambria Math" panose="02040503050406030204" pitchFamily="18" charset="0"/>
                                <a:cs typeface="Times New Roman" panose="02020603050405020304" pitchFamily="18" charset="0"/>
                              </a:rPr>
                              <m:t>−1</m:t>
                            </m:r>
                          </m:e>
                        </m:d>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𝑅</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𝑖</m:t>
                        </m:r>
                        <m:r>
                          <a:rPr lang="en-US" altLang="zh-TW" sz="2000" i="1">
                            <a:latin typeface="Cambria Math" panose="02040503050406030204" pitchFamily="18" charset="0"/>
                            <a:cs typeface="Times New Roman" panose="02020603050405020304" pitchFamily="18" charset="0"/>
                          </a:rPr>
                          <m:t>,</m:t>
                        </m:r>
                        <m:r>
                          <a:rPr lang="en-US" altLang="zh-TW" sz="2000" i="1">
                            <a:latin typeface="Cambria Math" panose="02040503050406030204" pitchFamily="18" charset="0"/>
                            <a:cs typeface="Times New Roman" panose="02020603050405020304" pitchFamily="18" charset="0"/>
                          </a:rPr>
                          <m:t>𝑗</m:t>
                        </m:r>
                        <m:r>
                          <a:rPr lang="en-US" altLang="zh-TW" sz="2000" i="1">
                            <a:latin typeface="Cambria Math" panose="02040503050406030204" pitchFamily="18" charset="0"/>
                            <a:cs typeface="Times New Roman" panose="02020603050405020304" pitchFamily="18" charset="0"/>
                          </a:rPr>
                          <m:t>+1)</m:t>
                        </m:r>
                      </m:e>
                    </m:d>
                  </m:oMath>
                </a14:m>
                <a:r>
                  <a:rPr lang="en-US" altLang="zh-TW" sz="2000" dirty="0">
                    <a:latin typeface="Times New Roman" panose="02020603050405020304" pitchFamily="18" charset="0"/>
                    <a:cs typeface="Times New Roman" panose="02020603050405020304" pitchFamily="18" charset="0"/>
                  </a:rPr>
                  <a:t>.</a:t>
                </a:r>
              </a:p>
              <a:p>
                <a:pPr marL="284400" indent="0" algn="just">
                  <a:buNone/>
                </a:pPr>
                <a:endParaRPr lang="en-US" altLang="zh-TW" sz="2000" dirty="0">
                  <a:latin typeface="Times New Roman" panose="02020603050405020304" pitchFamily="18" charset="0"/>
                  <a:cs typeface="Times New Roman" panose="02020603050405020304" pitchFamily="18" charset="0"/>
                </a:endParaRPr>
              </a:p>
              <a:p>
                <a:pPr marL="284400" indent="0" algn="just">
                  <a:buNone/>
                </a:pPr>
                <a14:m>
                  <m:oMathPara xmlns:m="http://schemas.openxmlformats.org/officeDocument/2006/math">
                    <m:oMathParaPr>
                      <m:jc m:val="centerGroup"/>
                    </m:oMathParaPr>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𝐷</m:t>
                      </m:r>
                      <m:r>
                        <a:rPr lang="en-US" altLang="zh-TW" sz="2000" i="1">
                          <a:latin typeface="Cambria Math" panose="02040503050406030204" pitchFamily="18" charset="0"/>
                          <a:cs typeface="Times New Roman" panose="02020603050405020304" pitchFamily="18" charset="0"/>
                        </a:rPr>
                        <m:t>=</m:t>
                      </m:r>
                      <m:d>
                        <m:dPr>
                          <m:begChr m:val="{"/>
                          <m:endChr m:val=""/>
                          <m:ctrlPr>
                            <a:rPr lang="en-US" altLang="zh-TW" sz="2000" i="1" smtClean="0">
                              <a:latin typeface="Cambria Math" panose="02040503050406030204" pitchFamily="18" charset="0"/>
                              <a:cs typeface="Times New Roman" panose="02020603050405020304" pitchFamily="18" charset="0"/>
                            </a:rPr>
                          </m:ctrlPr>
                        </m:dPr>
                        <m:e>
                          <m:eqArr>
                            <m:eqArrPr>
                              <m:ctrlPr>
                                <a:rPr lang="en-US" altLang="zh-TW" sz="2000" i="1" smtClean="0">
                                  <a:latin typeface="Cambria Math" panose="02040503050406030204" pitchFamily="18" charset="0"/>
                                  <a:cs typeface="Times New Roman" panose="02020603050405020304" pitchFamily="18" charset="0"/>
                                </a:rPr>
                              </m:ctrlPr>
                            </m:eqArrPr>
                            <m:e>
                              <m:r>
                                <a:rPr lang="en-US" altLang="zh-TW" sz="2000" b="0" i="1" smtClean="0">
                                  <a:latin typeface="Cambria Math" panose="02040503050406030204" pitchFamily="18" charset="0"/>
                                  <a:cs typeface="Times New Roman" panose="02020603050405020304" pitchFamily="18" charset="0"/>
                                </a:rPr>
                                <m:t>1,</m:t>
                              </m:r>
                              <m:sSub>
                                <m:sSubPr>
                                  <m:ctrlPr>
                                    <a:rPr lang="en-US" altLang="zh-TW" sz="2000" i="1">
                                      <a:latin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cs typeface="Times New Roman" panose="02020603050405020304" pitchFamily="18" charset="0"/>
                                    </a:rPr>
                                    <m:t>𝑔</m:t>
                                  </m:r>
                                </m:e>
                                <m:sub>
                                  <m:r>
                                    <a:rPr lang="en-US" altLang="zh-TW" sz="2000" i="1">
                                      <a:latin typeface="Cambria Math" panose="02040503050406030204" pitchFamily="18" charset="0"/>
                                      <a:cs typeface="Times New Roman" panose="02020603050405020304" pitchFamily="18" charset="0"/>
                                    </a:rPr>
                                    <m:t>h</m:t>
                                  </m:r>
                                </m:sub>
                              </m:sSub>
                              <m: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t>&gt;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2∗</m:t>
                              </m:r>
                              <m:sSub>
                                <m:sSubPr>
                                  <m:ctrlPr>
                                    <a:rPr lang="en-US" altLang="zh-TW" sz="2000" i="1">
                                      <a:latin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cs typeface="Times New Roman" panose="02020603050405020304" pitchFamily="18" charset="0"/>
                                    </a:rPr>
                                    <m:t>𝑔</m:t>
                                  </m:r>
                                </m:e>
                                <m:sub>
                                  <m:r>
                                    <a:rPr lang="en-US" altLang="zh-TW" sz="2000" b="0" i="1" smtClean="0">
                                      <a:latin typeface="Cambria Math" panose="02040503050406030204" pitchFamily="18" charset="0"/>
                                      <a:cs typeface="Times New Roman" panose="02020603050405020304" pitchFamily="18" charset="0"/>
                                    </a:rPr>
                                    <m:t>𝑣</m:t>
                                  </m:r>
                                  <m:r>
                                    <a:rPr lang="en-US" altLang="zh-TW" sz="2000" b="0" i="1" smtClean="0">
                                      <a:latin typeface="Cambria Math" panose="02040503050406030204" pitchFamily="18" charset="0"/>
                                      <a:cs typeface="Times New Roman" panose="02020603050405020304" pitchFamily="18" charset="0"/>
                                    </a:rPr>
                                    <m:t>,</m:t>
                                  </m:r>
                                </m:sub>
                              </m:sSub>
                            </m:e>
                            <m:e>
                              <m:r>
                                <a:rPr lang="en-US" altLang="zh-TW" sz="2000" b="0" i="1" smtClean="0">
                                  <a:latin typeface="Cambria Math" panose="02040503050406030204" pitchFamily="18" charset="0"/>
                                  <a:cs typeface="Times New Roman" panose="02020603050405020304" pitchFamily="18" charset="0"/>
                                </a:rPr>
                                <m:t>2,</m:t>
                              </m:r>
                              <m:sSub>
                                <m:sSubPr>
                                  <m:ctrlPr>
                                    <a:rPr lang="en-US" altLang="zh-TW" sz="2000" i="1">
                                      <a:latin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cs typeface="Times New Roman" panose="02020603050405020304" pitchFamily="18" charset="0"/>
                                    </a:rPr>
                                    <m:t>𝑔</m:t>
                                  </m:r>
                                </m:e>
                                <m:sub>
                                  <m:r>
                                    <a:rPr lang="en-US" altLang="zh-TW" sz="2000" b="0" i="1" smtClean="0">
                                      <a:latin typeface="Cambria Math" panose="02040503050406030204" pitchFamily="18" charset="0"/>
                                      <a:cs typeface="Times New Roman" panose="02020603050405020304" pitchFamily="18" charset="0"/>
                                    </a:rPr>
                                    <m:t>𝑣</m:t>
                                  </m:r>
                                </m:sub>
                              </m:s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&gt;2∗</m:t>
                              </m:r>
                              <m:sSub>
                                <m:sSubPr>
                                  <m:ctrlPr>
                                    <a:rPr lang="en-US" altLang="zh-TW" sz="2000" i="1">
                                      <a:latin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cs typeface="Times New Roman" panose="02020603050405020304" pitchFamily="18" charset="0"/>
                                    </a:rPr>
                                    <m:t>𝑔</m:t>
                                  </m:r>
                                </m:e>
                                <m:sub>
                                  <m:r>
                                    <a:rPr lang="en-US" altLang="zh-TW" sz="2000" b="0" i="1" smtClean="0">
                                      <a:latin typeface="Cambria Math" panose="02040503050406030204" pitchFamily="18" charset="0"/>
                                      <a:cs typeface="Times New Roman" panose="02020603050405020304" pitchFamily="18" charset="0"/>
                                    </a:rPr>
                                    <m:t>h</m:t>
                                  </m:r>
                                </m:sub>
                              </m:sSub>
                              <m:r>
                                <a:rPr lang="en-US" altLang="zh-TW" sz="2000" b="0" i="1" smtClean="0">
                                  <a:latin typeface="Cambria Math" panose="02040503050406030204" pitchFamily="18" charset="0"/>
                                  <a:cs typeface="Times New Roman" panose="02020603050405020304" pitchFamily="18" charset="0"/>
                                </a:rPr>
                                <m:t>,</m:t>
                              </m:r>
                            </m:e>
                            <m:e>
                              <m:r>
                                <a:rPr lang="en-US" altLang="zh-TW" sz="2000" b="0" i="1" smtClean="0">
                                  <a:latin typeface="Cambria Math" panose="02040503050406030204" pitchFamily="18" charset="0"/>
                                  <a:cs typeface="Times New Roman" panose="02020603050405020304" pitchFamily="18" charset="0"/>
                                </a:rPr>
                                <m:t>0, </m:t>
                              </m:r>
                              <m:r>
                                <m:rPr>
                                  <m:sty m:val="p"/>
                                </m:rPr>
                                <a:rPr lang="en-US" altLang="zh-TW" sz="2000" b="0" i="0" smtClean="0">
                                  <a:latin typeface="Cambria Math" panose="02040503050406030204" pitchFamily="18" charset="0"/>
                                  <a:cs typeface="Times New Roman" panose="02020603050405020304" pitchFamily="18" charset="0"/>
                                </a:rPr>
                                <m:t>otherwise</m:t>
                              </m:r>
                              <m:r>
                                <a:rPr lang="en-US" altLang="zh-TW" sz="2000" b="0" i="1" smtClean="0">
                                  <a:latin typeface="Cambria Math" panose="02040503050406030204" pitchFamily="18" charset="0"/>
                                  <a:cs typeface="Times New Roman" panose="02020603050405020304" pitchFamily="18" charset="0"/>
                                </a:rPr>
                                <m:t>.</m:t>
                              </m:r>
                            </m:e>
                          </m:eqArr>
                        </m:e>
                      </m:d>
                    </m:oMath>
                  </m:oMathPara>
                </a14:m>
                <a:endParaRPr lang="en-US" altLang="zh-TW" sz="2000" dirty="0">
                  <a:latin typeface="Times New Roman" panose="02020603050405020304" pitchFamily="18" charset="0"/>
                  <a:cs typeface="Times New Roman" panose="02020603050405020304" pitchFamily="18" charset="0"/>
                </a:endParaRPr>
              </a:p>
              <a:p>
                <a:pPr marL="284400" indent="0" algn="just">
                  <a:buNone/>
                </a:pPr>
                <a:endParaRPr lang="en-US" altLang="zh-TW" sz="2000" dirty="0">
                  <a:latin typeface="Times New Roman" panose="02020603050405020304" pitchFamily="18" charset="0"/>
                  <a:cs typeface="Times New Roman" panose="02020603050405020304" pitchFamily="18" charset="0"/>
                </a:endParaRPr>
              </a:p>
              <a:p>
                <a:pPr lvl="0"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Activity </a:t>
                </a:r>
                <a:r>
                  <a:rPr lang="en-US" altLang="zh-TW" sz="2000" b="1" dirty="0">
                    <a:solidFill>
                      <a:srgbClr val="FFFFFF"/>
                    </a:solidFill>
                    <a:latin typeface="Times New Roman" panose="02020603050405020304" pitchFamily="18" charset="0"/>
                    <a:cs typeface="Times New Roman" panose="02020603050405020304" pitchFamily="18" charset="0"/>
                  </a:rPr>
                  <a:t>A</a:t>
                </a:r>
                <a:r>
                  <a:rPr lang="en-US" altLang="zh-TW" sz="2000" dirty="0">
                    <a:solidFill>
                      <a:srgbClr val="FFFFFF"/>
                    </a:solidFill>
                    <a:latin typeface="Times New Roman" panose="02020603050405020304" pitchFamily="18" charset="0"/>
                    <a:cs typeface="Times New Roman" panose="02020603050405020304" pitchFamily="18" charset="0"/>
                  </a:rPr>
                  <a:t> is calculated as</a:t>
                </a:r>
              </a:p>
              <a:p>
                <a:pPr marL="0" lvl="0" indent="0" algn="just">
                  <a:buClr>
                    <a:srgbClr val="FAFD00"/>
                  </a:buClr>
                  <a:buNone/>
                </a:pPr>
                <a14:m>
                  <m:oMathPara xmlns:m="http://schemas.openxmlformats.org/officeDocument/2006/math">
                    <m:oMathParaPr>
                      <m:jc m:val="centerGroup"/>
                    </m:oMathParaPr>
                    <m:oMath xmlns:m="http://schemas.openxmlformats.org/officeDocument/2006/math">
                      <m:r>
                        <m:rPr>
                          <m:sty m:val="p"/>
                        </m:rPr>
                        <a:rPr lang="en-US" altLang="zh-TW" sz="2000">
                          <a:solidFill>
                            <a:srgbClr val="FFFFFF"/>
                          </a:solidFill>
                          <a:latin typeface="Cambria Math" panose="02040503050406030204" pitchFamily="18" charset="0"/>
                          <a:cs typeface="Times New Roman" panose="02020603050405020304" pitchFamily="18" charset="0"/>
                        </a:rPr>
                        <m:t>A</m:t>
                      </m:r>
                      <m:r>
                        <a:rPr lang="en-US" altLang="zh-TW" sz="2000" i="1">
                          <a:solidFill>
                            <a:srgbClr val="FFFFFF"/>
                          </a:solidFill>
                          <a:latin typeface="Cambria Math" panose="02040503050406030204" pitchFamily="18" charset="0"/>
                          <a:cs typeface="Times New Roman" panose="02020603050405020304" pitchFamily="18" charset="0"/>
                        </a:rPr>
                        <m:t>=</m:t>
                      </m:r>
                      <m:nary>
                        <m:naryPr>
                          <m:chr m:val="∑"/>
                          <m:ctrlPr>
                            <a:rPr lang="en-US" altLang="zh-TW" sz="2000" i="1">
                              <a:solidFill>
                                <a:srgbClr val="FFFFFF"/>
                              </a:solidFill>
                              <a:latin typeface="Cambria Math" panose="02040503050406030204" pitchFamily="18" charset="0"/>
                              <a:cs typeface="Times New Roman" panose="02020603050405020304" pitchFamily="18" charset="0"/>
                            </a:rPr>
                          </m:ctrlPr>
                        </m:naryPr>
                        <m:sub>
                          <m:r>
                            <m:rPr>
                              <m:brk m:alnAt="23"/>
                            </m:rPr>
                            <a:rPr lang="en-US" altLang="zh-TW" sz="2000" i="1">
                              <a:solidFill>
                                <a:srgbClr val="FFFFFF"/>
                              </a:solidFill>
                              <a:latin typeface="Cambria Math" panose="02040503050406030204" pitchFamily="18" charset="0"/>
                              <a:cs typeface="Times New Roman" panose="02020603050405020304" pitchFamily="18" charset="0"/>
                            </a:rPr>
                            <m:t>𝑖</m:t>
                          </m:r>
                          <m:r>
                            <a:rPr lang="en-US" altLang="zh-TW" sz="2000" i="1">
                              <a:solidFill>
                                <a:srgbClr val="FFFFFF"/>
                              </a:solidFill>
                              <a:latin typeface="Cambria Math" panose="02040503050406030204" pitchFamily="18" charset="0"/>
                              <a:cs typeface="Times New Roman" panose="02020603050405020304" pitchFamily="18" charset="0"/>
                            </a:rPr>
                            <m:t>=0</m:t>
                          </m:r>
                        </m:sub>
                        <m:sup>
                          <m:r>
                            <a:rPr lang="en-US" altLang="zh-TW" sz="2000" i="1">
                              <a:solidFill>
                                <a:srgbClr val="FFFFFF"/>
                              </a:solidFill>
                              <a:latin typeface="Cambria Math" panose="02040503050406030204" pitchFamily="18" charset="0"/>
                              <a:cs typeface="Times New Roman" panose="02020603050405020304" pitchFamily="18" charset="0"/>
                            </a:rPr>
                            <m:t>3</m:t>
                          </m:r>
                        </m:sup>
                        <m:e>
                          <m:nary>
                            <m:naryPr>
                              <m:chr m:val="∑"/>
                              <m:ctrlPr>
                                <a:rPr lang="en-US" altLang="zh-TW" sz="2000" i="1">
                                  <a:solidFill>
                                    <a:srgbClr val="FFFFFF"/>
                                  </a:solidFill>
                                  <a:latin typeface="Cambria Math" panose="02040503050406030204" pitchFamily="18" charset="0"/>
                                  <a:cs typeface="Times New Roman" panose="02020603050405020304" pitchFamily="18" charset="0"/>
                                </a:rPr>
                              </m:ctrlPr>
                            </m:naryPr>
                            <m:sub>
                              <m:r>
                                <a:rPr lang="en-US" altLang="zh-TW" sz="2000" i="1">
                                  <a:solidFill>
                                    <a:srgbClr val="FFFFFF"/>
                                  </a:solidFill>
                                  <a:latin typeface="Cambria Math" panose="02040503050406030204" pitchFamily="18" charset="0"/>
                                  <a:cs typeface="Times New Roman" panose="02020603050405020304" pitchFamily="18" charset="0"/>
                                </a:rPr>
                                <m:t>𝑗</m:t>
                              </m:r>
                              <m:r>
                                <a:rPr lang="en-US" altLang="zh-TW" sz="2000" i="1">
                                  <a:solidFill>
                                    <a:srgbClr val="FFFFFF"/>
                                  </a:solidFill>
                                  <a:latin typeface="Cambria Math" panose="02040503050406030204" pitchFamily="18" charset="0"/>
                                  <a:cs typeface="Times New Roman" panose="02020603050405020304" pitchFamily="18" charset="0"/>
                                </a:rPr>
                                <m:t>=0</m:t>
                              </m:r>
                            </m:sub>
                            <m:sup>
                              <m:r>
                                <a:rPr lang="en-US" altLang="zh-TW" sz="2000" i="1">
                                  <a:solidFill>
                                    <a:srgbClr val="FFFFFF"/>
                                  </a:solidFill>
                                  <a:latin typeface="Cambria Math" panose="02040503050406030204" pitchFamily="18" charset="0"/>
                                  <a:cs typeface="Times New Roman" panose="02020603050405020304" pitchFamily="18" charset="0"/>
                                </a:rPr>
                                <m:t>3</m:t>
                              </m:r>
                            </m:sup>
                            <m:e>
                              <m:d>
                                <m:dPr>
                                  <m:ctrlPr>
                                    <a:rPr lang="en-US" altLang="zh-TW" sz="2000" i="1">
                                      <a:solidFill>
                                        <a:srgbClr val="FFFFFF"/>
                                      </a:solidFill>
                                      <a:latin typeface="Cambria Math" panose="02040503050406030204" pitchFamily="18" charset="0"/>
                                      <a:cs typeface="Times New Roman" panose="02020603050405020304" pitchFamily="18" charset="0"/>
                                    </a:rPr>
                                  </m:ctrlPr>
                                </m:dPr>
                                <m:e>
                                  <m:nary>
                                    <m:naryPr>
                                      <m:chr m:val="∑"/>
                                      <m:ctrlPr>
                                        <a:rPr lang="en-US" altLang="zh-TW" sz="2000" i="1">
                                          <a:solidFill>
                                            <a:srgbClr val="FFFFFF"/>
                                          </a:solidFill>
                                          <a:latin typeface="Cambria Math" panose="02040503050406030204" pitchFamily="18" charset="0"/>
                                          <a:cs typeface="Times New Roman" panose="02020603050405020304" pitchFamily="18" charset="0"/>
                                        </a:rPr>
                                      </m:ctrlPr>
                                    </m:naryPr>
                                    <m:sub>
                                      <m:r>
                                        <a:rPr lang="en-US" altLang="zh-TW" sz="2000" i="1">
                                          <a:solidFill>
                                            <a:srgbClr val="FFFFFF"/>
                                          </a:solidFill>
                                          <a:latin typeface="Cambria Math" panose="02040503050406030204" pitchFamily="18" charset="0"/>
                                          <a:cs typeface="Times New Roman" panose="02020603050405020304" pitchFamily="18" charset="0"/>
                                        </a:rPr>
                                        <m:t>𝑘</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𝑖</m:t>
                                      </m:r>
                                      <m:r>
                                        <a:rPr lang="en-US" altLang="zh-TW" sz="2000" i="1">
                                          <a:solidFill>
                                            <a:srgbClr val="FFFFFF"/>
                                          </a:solidFill>
                                          <a:latin typeface="Cambria Math" panose="02040503050406030204" pitchFamily="18" charset="0"/>
                                          <a:cs typeface="Times New Roman" panose="02020603050405020304" pitchFamily="18" charset="0"/>
                                        </a:rPr>
                                        <m:t>−1</m:t>
                                      </m:r>
                                    </m:sub>
                                    <m:sup>
                                      <m:r>
                                        <a:rPr lang="en-US" altLang="zh-TW" sz="2000" i="1">
                                          <a:solidFill>
                                            <a:srgbClr val="FFFFFF"/>
                                          </a:solidFill>
                                          <a:latin typeface="Cambria Math" panose="02040503050406030204" pitchFamily="18" charset="0"/>
                                          <a:cs typeface="Times New Roman" panose="02020603050405020304" pitchFamily="18" charset="0"/>
                                        </a:rPr>
                                        <m:t>𝑖</m:t>
                                      </m:r>
                                      <m:r>
                                        <a:rPr lang="en-US" altLang="zh-TW" sz="2000" i="1">
                                          <a:solidFill>
                                            <a:srgbClr val="FFFFFF"/>
                                          </a:solidFill>
                                          <a:latin typeface="Cambria Math" panose="02040503050406030204" pitchFamily="18" charset="0"/>
                                          <a:cs typeface="Times New Roman" panose="02020603050405020304" pitchFamily="18" charset="0"/>
                                        </a:rPr>
                                        <m:t>+1</m:t>
                                      </m:r>
                                    </m:sup>
                                    <m:e>
                                      <m:nary>
                                        <m:naryPr>
                                          <m:chr m:val="∑"/>
                                          <m:ctrlPr>
                                            <a:rPr lang="en-US" altLang="zh-TW" sz="2000" i="1">
                                              <a:solidFill>
                                                <a:srgbClr val="FFFFFF"/>
                                              </a:solidFill>
                                              <a:latin typeface="Cambria Math" panose="02040503050406030204" pitchFamily="18" charset="0"/>
                                              <a:cs typeface="Times New Roman" panose="02020603050405020304" pitchFamily="18" charset="0"/>
                                            </a:rPr>
                                          </m:ctrlPr>
                                        </m:naryPr>
                                        <m:sub>
                                          <m:r>
                                            <a:rPr lang="en-US" altLang="zh-TW" sz="2000" i="1">
                                              <a:solidFill>
                                                <a:srgbClr val="FFFFFF"/>
                                              </a:solidFill>
                                              <a:latin typeface="Cambria Math" panose="02040503050406030204" pitchFamily="18" charset="0"/>
                                              <a:cs typeface="Times New Roman" panose="02020603050405020304" pitchFamily="18" charset="0"/>
                                            </a:rPr>
                                            <m:t>𝑙</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𝑗</m:t>
                                          </m:r>
                                          <m:r>
                                            <a:rPr lang="en-US" altLang="zh-TW" sz="2000" i="1">
                                              <a:solidFill>
                                                <a:srgbClr val="FFFFFF"/>
                                              </a:solidFill>
                                              <a:latin typeface="Cambria Math" panose="02040503050406030204" pitchFamily="18" charset="0"/>
                                              <a:cs typeface="Times New Roman" panose="02020603050405020304" pitchFamily="18" charset="0"/>
                                            </a:rPr>
                                            <m:t>−1</m:t>
                                          </m:r>
                                        </m:sub>
                                        <m:sup>
                                          <m:r>
                                            <a:rPr lang="en-US" altLang="zh-TW" sz="2000" i="1">
                                              <a:solidFill>
                                                <a:srgbClr val="FFFFFF"/>
                                              </a:solidFill>
                                              <a:latin typeface="Cambria Math" panose="02040503050406030204" pitchFamily="18" charset="0"/>
                                              <a:cs typeface="Times New Roman" panose="02020603050405020304" pitchFamily="18" charset="0"/>
                                            </a:rPr>
                                            <m:t>𝑗</m:t>
                                          </m:r>
                                          <m:r>
                                            <a:rPr lang="en-US" altLang="zh-TW" sz="2000" i="1">
                                              <a:solidFill>
                                                <a:srgbClr val="FFFFFF"/>
                                              </a:solidFill>
                                              <a:latin typeface="Cambria Math" panose="02040503050406030204" pitchFamily="18" charset="0"/>
                                              <a:cs typeface="Times New Roman" panose="02020603050405020304" pitchFamily="18" charset="0"/>
                                            </a:rPr>
                                            <m:t>+1</m:t>
                                          </m:r>
                                        </m:sup>
                                        <m:e>
                                          <m:r>
                                            <a:rPr lang="en-US" altLang="zh-TW" sz="2000" i="1">
                                              <a:solidFill>
                                                <a:srgbClr val="FFFFFF"/>
                                              </a:solidFill>
                                              <a:latin typeface="Cambria Math" panose="02040503050406030204" pitchFamily="18" charset="0"/>
                                              <a:cs typeface="Times New Roman" panose="02020603050405020304" pitchFamily="18" charset="0"/>
                                            </a:rPr>
                                            <m:t>(</m:t>
                                          </m:r>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en-US" altLang="zh-TW" sz="2000" i="1">
                                                  <a:solidFill>
                                                    <a:srgbClr val="FFFFFF"/>
                                                  </a:solidFill>
                                                  <a:latin typeface="Cambria Math" panose="02040503050406030204" pitchFamily="18" charset="0"/>
                                                  <a:cs typeface="Times New Roman" panose="02020603050405020304" pitchFamily="18" charset="0"/>
                                                </a:rPr>
                                                <m:t>𝑉</m:t>
                                              </m:r>
                                            </m:e>
                                            <m:sub>
                                              <m:r>
                                                <a:rPr lang="en-US" altLang="zh-TW" sz="2000" i="1">
                                                  <a:solidFill>
                                                    <a:srgbClr val="FFFFFF"/>
                                                  </a:solidFill>
                                                  <a:latin typeface="Cambria Math" panose="02040503050406030204" pitchFamily="18" charset="0"/>
                                                  <a:cs typeface="Times New Roman" panose="02020603050405020304" pitchFamily="18" charset="0"/>
                                                </a:rPr>
                                                <m:t>𝑘</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𝑙</m:t>
                                              </m:r>
                                            </m:sub>
                                          </m:sSub>
                                          <m:r>
                                            <a:rPr lang="en-US" altLang="zh-TW" sz="2000" i="1">
                                              <a:solidFill>
                                                <a:srgbClr val="FFFFFF"/>
                                              </a:solidFill>
                                              <a:latin typeface="Cambria Math" panose="02040503050406030204" pitchFamily="18" charset="0"/>
                                              <a:cs typeface="Times New Roman" panose="02020603050405020304" pitchFamily="18" charset="0"/>
                                            </a:rPr>
                                            <m:t>+</m:t>
                                          </m:r>
                                          <m:sSub>
                                            <m:sSubPr>
                                              <m:ctrlPr>
                                                <a:rPr lang="en-US" altLang="zh-TW" sz="2000" i="1">
                                                  <a:solidFill>
                                                    <a:srgbClr val="FFFFFF"/>
                                                  </a:solidFill>
                                                  <a:latin typeface="Cambria Math" panose="02040503050406030204" pitchFamily="18" charset="0"/>
                                                  <a:cs typeface="Times New Roman" panose="02020603050405020304" pitchFamily="18" charset="0"/>
                                                </a:rPr>
                                              </m:ctrlPr>
                                            </m:sSubPr>
                                            <m:e>
                                              <m:r>
                                                <a:rPr lang="en-US" altLang="zh-TW" sz="2000" i="1">
                                                  <a:solidFill>
                                                    <a:srgbClr val="FFFFFF"/>
                                                  </a:solidFill>
                                                  <a:latin typeface="Cambria Math" panose="02040503050406030204" pitchFamily="18" charset="0"/>
                                                  <a:cs typeface="Times New Roman" panose="02020603050405020304" pitchFamily="18" charset="0"/>
                                                </a:rPr>
                                                <m:t>𝐻</m:t>
                                              </m:r>
                                            </m:e>
                                            <m:sub>
                                              <m:r>
                                                <a:rPr lang="en-US" altLang="zh-TW" sz="2000" i="1">
                                                  <a:solidFill>
                                                    <a:srgbClr val="FFFFFF"/>
                                                  </a:solidFill>
                                                  <a:latin typeface="Cambria Math" panose="02040503050406030204" pitchFamily="18" charset="0"/>
                                                  <a:cs typeface="Times New Roman" panose="02020603050405020304" pitchFamily="18" charset="0"/>
                                                </a:rPr>
                                                <m:t>𝑘</m:t>
                                              </m:r>
                                              <m:r>
                                                <a:rPr lang="en-US" altLang="zh-TW" sz="2000" i="1">
                                                  <a:solidFill>
                                                    <a:srgbClr val="FFFFFF"/>
                                                  </a:solidFill>
                                                  <a:latin typeface="Cambria Math" panose="02040503050406030204" pitchFamily="18" charset="0"/>
                                                  <a:cs typeface="Times New Roman" panose="02020603050405020304" pitchFamily="18" charset="0"/>
                                                </a:rPr>
                                                <m:t>,</m:t>
                                              </m:r>
                                              <m:r>
                                                <a:rPr lang="en-US" altLang="zh-TW" sz="2000" i="1">
                                                  <a:solidFill>
                                                    <a:srgbClr val="FFFFFF"/>
                                                  </a:solidFill>
                                                  <a:latin typeface="Cambria Math" panose="02040503050406030204" pitchFamily="18" charset="0"/>
                                                  <a:cs typeface="Times New Roman" panose="02020603050405020304" pitchFamily="18" charset="0"/>
                                                </a:rPr>
                                                <m:t>𝑙</m:t>
                                              </m:r>
                                            </m:sub>
                                          </m:sSub>
                                          <m:r>
                                            <a:rPr lang="en-US" altLang="zh-TW" sz="2000" i="1">
                                              <a:solidFill>
                                                <a:srgbClr val="FFFFFF"/>
                                              </a:solidFill>
                                              <a:latin typeface="Cambria Math" panose="02040503050406030204" pitchFamily="18" charset="0"/>
                                              <a:cs typeface="Times New Roman" panose="02020603050405020304" pitchFamily="18" charset="0"/>
                                            </a:rPr>
                                            <m:t>)</m:t>
                                          </m:r>
                                        </m:e>
                                      </m:nary>
                                    </m:e>
                                  </m:nary>
                                </m:e>
                              </m:d>
                            </m:e>
                          </m:nary>
                        </m:e>
                      </m:nary>
                      <m:r>
                        <a:rPr lang="en-US" altLang="zh-TW" sz="2000" i="1">
                          <a:solidFill>
                            <a:srgbClr val="FFFFFF"/>
                          </a:solidFill>
                          <a:latin typeface="Cambria Math" panose="02040503050406030204" pitchFamily="18" charset="0"/>
                          <a:cs typeface="Times New Roman" panose="02020603050405020304" pitchFamily="18" charset="0"/>
                        </a:rPr>
                        <m:t>.</m:t>
                      </m:r>
                    </m:oMath>
                  </m:oMathPara>
                </a14:m>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indent="0" algn="just">
                  <a:buNone/>
                </a:pPr>
                <a:endParaRPr lang="en-US" altLang="zh-TW" sz="2000" dirty="0">
                  <a:latin typeface="Times New Roman" panose="02020603050405020304" pitchFamily="18" charset="0"/>
                  <a:cs typeface="Times New Roman" panose="02020603050405020304" pitchFamily="18" charset="0"/>
                </a:endParaRPr>
              </a:p>
              <a:p>
                <a:pPr marL="0" indent="0" algn="just">
                  <a:buNone/>
                </a:pPr>
                <a:endParaRPr lang="en-US" altLang="zh-TW" sz="2000" b="0" dirty="0">
                  <a:latin typeface="Times New Roman" panose="02020603050405020304" pitchFamily="18" charset="0"/>
                  <a:cs typeface="Times New Roman" panose="02020603050405020304" pitchFamily="18" charset="0"/>
                </a:endParaRPr>
              </a:p>
              <a:p>
                <a:pPr marL="0" indent="0" algn="just">
                  <a:buNone/>
                </a:pPr>
                <a:endParaRPr lang="en-US" altLang="zh-TW" sz="2000" b="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a:stretch>
              </a:blipFill>
            </p:spPr>
            <p:txBody>
              <a:bodyPr/>
              <a:lstStyle/>
              <a:p>
                <a:r>
                  <a:rPr lang="zh-TW" altLang="en-US">
                    <a:noFill/>
                  </a:rPr>
                  <a:t> </a:t>
                </a:r>
              </a:p>
            </p:txBody>
          </p:sp>
        </mc:Fallback>
      </mc:AlternateContent>
      <p:sp>
        <p:nvSpPr>
          <p:cNvPr id="5" name="矩形 4">
            <a:extLst>
              <a:ext uri="{FF2B5EF4-FFF2-40B4-BE49-F238E27FC236}">
                <a16:creationId xmlns:a16="http://schemas.microsoft.com/office/drawing/2014/main" id="{35ACC9CF-2848-4B64-A44B-5A3BBB809977}"/>
              </a:ext>
            </a:extLst>
          </p:cNvPr>
          <p:cNvSpPr/>
          <p:nvPr/>
        </p:nvSpPr>
        <p:spPr>
          <a:xfrm>
            <a:off x="8158278" y="1629385"/>
            <a:ext cx="569387" cy="369332"/>
          </a:xfrm>
          <a:prstGeom prst="rect">
            <a:avLst/>
          </a:prstGeom>
        </p:spPr>
        <p:txBody>
          <a:bodyPr wrap="none">
            <a:spAutoFit/>
          </a:bodyPr>
          <a:lstStyle/>
          <a:p>
            <a:r>
              <a:rPr lang="en-US" altLang="zh-TW" dirty="0"/>
              <a:t>(21)</a:t>
            </a:r>
            <a:endParaRPr lang="zh-TW" altLang="en-US" dirty="0"/>
          </a:p>
        </p:txBody>
      </p:sp>
      <p:sp>
        <p:nvSpPr>
          <p:cNvPr id="6" name="投影片編號版面配置區 5">
            <a:extLst>
              <a:ext uri="{FF2B5EF4-FFF2-40B4-BE49-F238E27FC236}">
                <a16:creationId xmlns:a16="http://schemas.microsoft.com/office/drawing/2014/main" id="{F8E5CB79-8503-47C1-A880-A903C5D5279C}"/>
              </a:ext>
            </a:extLst>
          </p:cNvPr>
          <p:cNvSpPr>
            <a:spLocks noGrp="1"/>
          </p:cNvSpPr>
          <p:nvPr>
            <p:ph type="sldNum" sz="quarter" idx="12"/>
          </p:nvPr>
        </p:nvSpPr>
        <p:spPr/>
        <p:txBody>
          <a:bodyPr/>
          <a:lstStyle/>
          <a:p>
            <a:pPr>
              <a:defRPr/>
            </a:pPr>
            <a:fld id="{9A44A0BB-55BA-4661-B7B8-15A99966D2EB}" type="slidenum">
              <a:rPr lang="zh-TW" altLang="en-US" smtClean="0"/>
              <a:pPr>
                <a:defRPr/>
              </a:pPr>
              <a:t>43</a:t>
            </a:fld>
            <a:endParaRPr lang="en-US" altLang="zh-TW" dirty="0"/>
          </a:p>
        </p:txBody>
      </p:sp>
      <p:sp>
        <p:nvSpPr>
          <p:cNvPr id="7" name="矩形 6">
            <a:extLst>
              <a:ext uri="{FF2B5EF4-FFF2-40B4-BE49-F238E27FC236}">
                <a16:creationId xmlns:a16="http://schemas.microsoft.com/office/drawing/2014/main" id="{FAD8D5B9-A3D3-4686-BBE7-71C24AF75AA4}"/>
              </a:ext>
            </a:extLst>
          </p:cNvPr>
          <p:cNvSpPr/>
          <p:nvPr/>
        </p:nvSpPr>
        <p:spPr>
          <a:xfrm>
            <a:off x="8145990" y="5213867"/>
            <a:ext cx="569387" cy="369332"/>
          </a:xfrm>
          <a:prstGeom prst="rect">
            <a:avLst/>
          </a:prstGeom>
        </p:spPr>
        <p:txBody>
          <a:bodyPr wrap="none">
            <a:spAutoFit/>
          </a:bodyPr>
          <a:lstStyle/>
          <a:p>
            <a:r>
              <a:rPr lang="en-US" altLang="zh-TW" dirty="0"/>
              <a:t>(22)</a:t>
            </a:r>
            <a:endParaRPr lang="zh-TW" altLang="en-US" dirty="0"/>
          </a:p>
        </p:txBody>
      </p:sp>
    </p:spTree>
    <p:extLst>
      <p:ext uri="{BB962C8B-B14F-4D97-AF65-F5344CB8AC3E}">
        <p14:creationId xmlns:p14="http://schemas.microsoft.com/office/powerpoint/2010/main" val="26291827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Adaptive loop filter (cont.)</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Based on direction </a:t>
                </a:r>
                <a:r>
                  <a:rPr lang="en-US" altLang="zh-TW" sz="2000" i="1" dirty="0">
                    <a:latin typeface="Times New Roman" panose="02020603050405020304" pitchFamily="18" charset="0"/>
                    <a:cs typeface="Times New Roman" panose="02020603050405020304" pitchFamily="18" charset="0"/>
                  </a:rPr>
                  <a:t>D</a:t>
                </a:r>
                <a:r>
                  <a:rPr lang="en-US" altLang="zh-TW" sz="2000" dirty="0">
                    <a:latin typeface="Times New Roman" panose="02020603050405020304" pitchFamily="18" charset="0"/>
                    <a:cs typeface="Times New Roman" panose="02020603050405020304" pitchFamily="18" charset="0"/>
                  </a:rPr>
                  <a:t> and the quantized value of </a:t>
                </a:r>
                <a:r>
                  <a:rPr lang="en-US" altLang="zh-TW" sz="2000" b="1" dirty="0">
                    <a:latin typeface="Times New Roman" panose="02020603050405020304" pitchFamily="18" charset="0"/>
                    <a:cs typeface="Times New Roman" panose="02020603050405020304" pitchFamily="18" charset="0"/>
                  </a:rPr>
                  <a:t>A</a:t>
                </a:r>
                <a:r>
                  <a:rPr lang="en-US" altLang="zh-TW" sz="2000" dirty="0">
                    <a:latin typeface="Times New Roman" panose="02020603050405020304" pitchFamily="18" charset="0"/>
                    <a:cs typeface="Times New Roman" panose="02020603050405020304" pitchFamily="18" charset="0"/>
                  </a:rPr>
                  <a:t>, denoted as </a:t>
                </a:r>
                <a14:m>
                  <m:oMath xmlns:m="http://schemas.openxmlformats.org/officeDocument/2006/math">
                    <m:acc>
                      <m:accPr>
                        <m:chr m:val="̂"/>
                        <m:ctrlPr>
                          <a:rPr lang="en-US" altLang="zh-TW" sz="2000" i="1" dirty="0" smtClean="0">
                            <a:latin typeface="Cambria Math" panose="02040503050406030204" pitchFamily="18" charset="0"/>
                            <a:cs typeface="Times New Roman" panose="02020603050405020304" pitchFamily="18" charset="0"/>
                          </a:rPr>
                        </m:ctrlPr>
                      </m:accPr>
                      <m:e>
                        <m:r>
                          <m:rPr>
                            <m:sty m:val="p"/>
                          </m:rPr>
                          <a:rPr lang="en-US" altLang="zh-TW" sz="2000" i="0" dirty="0">
                            <a:latin typeface="Cambria Math" panose="02040503050406030204" pitchFamily="18" charset="0"/>
                            <a:cs typeface="Times New Roman" panose="02020603050405020304" pitchFamily="18" charset="0"/>
                          </a:rPr>
                          <m:t>A</m:t>
                        </m:r>
                      </m:e>
                    </m:acc>
                  </m:oMath>
                </a14:m>
                <a:r>
                  <a:rPr lang="en-US" altLang="zh-TW" sz="2000" dirty="0">
                    <a:latin typeface="Times New Roman" panose="02020603050405020304" pitchFamily="18" charset="0"/>
                    <a:cs typeface="Times New Roman" panose="02020603050405020304" pitchFamily="18" charset="0"/>
                  </a:rPr>
                  <a:t>, each 4</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4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block is classified into one of 25 categories. For each category, a set of filter coefficients may be signaled for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component of a frame.</a:t>
                </a:r>
              </a:p>
              <a:p>
                <a:pPr algn="just"/>
                <a:endParaRPr lang="en-US" altLang="zh-TW" sz="2000" b="0" dirty="0">
                  <a:latin typeface="Times New Roman" panose="02020603050405020304" pitchFamily="18" charset="0"/>
                  <a:cs typeface="Times New Roman" panose="02020603050405020304" pitchFamily="18" charset="0"/>
                </a:endParaRPr>
              </a:p>
              <a:p>
                <a:pPr lvl="0" algn="just">
                  <a:buClr>
                    <a:srgbClr val="FAFD00"/>
                  </a:buClr>
                </a:pPr>
                <a:r>
                  <a:rPr lang="en-US" altLang="zh-TW" sz="2000" dirty="0">
                    <a:solidFill>
                      <a:srgbClr val="FFFFFF"/>
                    </a:solidFill>
                    <a:latin typeface="Times New Roman" panose="02020603050405020304" pitchFamily="18" charset="0"/>
                    <a:cs typeface="Times New Roman" panose="02020603050405020304" pitchFamily="18" charset="0"/>
                  </a:rPr>
                  <a:t>At decoder, the decoded filter coefficients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𝑓</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 </m:t>
                    </m:r>
                    <m:r>
                      <a:rPr lang="en-US" altLang="zh-TW" sz="2000" i="1" dirty="0">
                        <a:solidFill>
                          <a:srgbClr val="FFFFFF"/>
                        </a:solidFill>
                        <a:latin typeface="Cambria Math" panose="02040503050406030204" pitchFamily="18" charset="0"/>
                        <a:cs typeface="Times New Roman" panose="02020603050405020304" pitchFamily="18" charset="0"/>
                      </a:rPr>
                      <m:t>𝑙</m:t>
                    </m:r>
                    <m:r>
                      <a:rPr lang="en-US" altLang="zh-TW" sz="2000" i="1" dirty="0">
                        <a:solidFill>
                          <a:srgbClr val="FFFFFF"/>
                        </a:solidFill>
                        <a:latin typeface="Cambria Math" panose="02040503050406030204" pitchFamily="18" charset="0"/>
                        <a:cs typeface="Times New Roman" panose="02020603050405020304" pitchFamily="18" charset="0"/>
                      </a:rPr>
                      <m:t>) </m:t>
                    </m:r>
                  </m:oMath>
                </a14:m>
                <a:r>
                  <a:rPr lang="en-US" altLang="zh-TW" sz="2000" dirty="0">
                    <a:solidFill>
                      <a:srgbClr val="FFFFFF"/>
                    </a:solidFill>
                    <a:latin typeface="Times New Roman" panose="02020603050405020304" pitchFamily="18" charset="0"/>
                    <a:cs typeface="Times New Roman" panose="02020603050405020304" pitchFamily="18" charset="0"/>
                  </a:rPr>
                  <a:t>are used to filter the reconstructed image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𝑅</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err="1">
                        <a:solidFill>
                          <a:srgbClr val="FFFFFF"/>
                        </a:solidFill>
                        <a:latin typeface="Cambria Math" panose="02040503050406030204" pitchFamily="18" charset="0"/>
                        <a:cs typeface="Times New Roman" panose="02020603050405020304" pitchFamily="18" charset="0"/>
                      </a:rPr>
                      <m:t>𝑖</m:t>
                    </m:r>
                    <m:r>
                      <a:rPr lang="en-US" altLang="zh-TW" sz="2000" i="1" dirty="0">
                        <a:solidFill>
                          <a:srgbClr val="FFFFFF"/>
                        </a:solidFill>
                        <a:latin typeface="Cambria Math" panose="02040503050406030204" pitchFamily="18" charset="0"/>
                        <a:cs typeface="Times New Roman" panose="02020603050405020304" pitchFamily="18" charset="0"/>
                      </a:rPr>
                      <m:t> , </m:t>
                    </m:r>
                    <m:r>
                      <a:rPr lang="en-US" altLang="zh-TW" sz="2000" i="1" dirty="0">
                        <a:solidFill>
                          <a:srgbClr val="FFFFFF"/>
                        </a:solidFill>
                        <a:latin typeface="Cambria Math" panose="02040503050406030204" pitchFamily="18" charset="0"/>
                        <a:cs typeface="Times New Roman" panose="02020603050405020304" pitchFamily="18" charset="0"/>
                      </a:rPr>
                      <m:t>𝑗</m:t>
                    </m:r>
                    <m:r>
                      <a:rPr lang="en-US" altLang="zh-TW" sz="2000" i="1" dirty="0">
                        <a:solidFill>
                          <a:srgbClr val="FFFFFF"/>
                        </a:solidFill>
                        <a:latin typeface="Cambria Math" panose="02040503050406030204" pitchFamily="18" charset="0"/>
                        <a:cs typeface="Times New Roman" panose="02020603050405020304" pitchFamily="18" charset="0"/>
                      </a:rPr>
                      <m:t>)</m:t>
                    </m:r>
                  </m:oMath>
                </a14:m>
                <a:r>
                  <a:rPr lang="en-US" altLang="zh-TW" sz="2000" dirty="0">
                    <a:solidFill>
                      <a:srgbClr val="FFFFFF"/>
                    </a:solidFill>
                    <a:latin typeface="Times New Roman" panose="02020603050405020304" pitchFamily="18" charset="0"/>
                    <a:cs typeface="Times New Roman" panose="02020603050405020304" pitchFamily="18" charset="0"/>
                  </a:rPr>
                  <a:t> as</a:t>
                </a:r>
              </a:p>
              <a:p>
                <a:pPr marL="0" lvl="0" indent="0" algn="just">
                  <a:buClr>
                    <a:srgbClr val="FAFD00"/>
                  </a:buClr>
                  <a:buNone/>
                </a:pPr>
                <a14:m>
                  <m:oMathPara xmlns:m="http://schemas.openxmlformats.org/officeDocument/2006/math">
                    <m:oMathParaPr>
                      <m:jc m:val="centerGroup"/>
                    </m:oMathParaPr>
                    <m:oMath xmlns:m="http://schemas.openxmlformats.org/officeDocument/2006/math">
                      <m:acc>
                        <m:accPr>
                          <m:chr m:val="̃"/>
                          <m:ctrlPr>
                            <a:rPr lang="en-US" altLang="zh-TW" sz="2000" i="1" dirty="0">
                              <a:solidFill>
                                <a:srgbClr val="FFFFFF"/>
                              </a:solidFill>
                              <a:latin typeface="Cambria Math" panose="02040503050406030204" pitchFamily="18" charset="0"/>
                              <a:cs typeface="Times New Roman" panose="02020603050405020304" pitchFamily="18" charset="0"/>
                            </a:rPr>
                          </m:ctrlPr>
                        </m:accPr>
                        <m:e>
                          <m:r>
                            <a:rPr lang="en-US" altLang="zh-TW" sz="2000" i="1" dirty="0">
                              <a:solidFill>
                                <a:srgbClr val="FFFFFF"/>
                              </a:solidFill>
                              <a:latin typeface="Cambria Math" panose="02040503050406030204" pitchFamily="18" charset="0"/>
                              <a:cs typeface="Times New Roman" panose="02020603050405020304" pitchFamily="18" charset="0"/>
                            </a:rPr>
                            <m:t>𝑅</m:t>
                          </m:r>
                        </m:e>
                      </m:acc>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err="1">
                              <a:solidFill>
                                <a:srgbClr val="FFFFFF"/>
                              </a:solidFill>
                              <a:latin typeface="Cambria Math" panose="02040503050406030204" pitchFamily="18" charset="0"/>
                              <a:cs typeface="Times New Roman" panose="02020603050405020304" pitchFamily="18" charset="0"/>
                            </a:rPr>
                            <m:t>𝑖</m:t>
                          </m:r>
                          <m:r>
                            <a:rPr lang="en-US" altLang="zh-TW" sz="2000" i="1" dirty="0">
                              <a:solidFill>
                                <a:srgbClr val="FFFFFF"/>
                              </a:solidFill>
                              <a:latin typeface="Cambria Math" panose="02040503050406030204" pitchFamily="18" charset="0"/>
                              <a:cs typeface="Times New Roman" panose="02020603050405020304" pitchFamily="18" charset="0"/>
                            </a:rPr>
                            <m:t> , </m:t>
                          </m:r>
                          <m:r>
                            <a:rPr lang="en-US" altLang="zh-TW" sz="2000" i="1" dirty="0">
                              <a:solidFill>
                                <a:srgbClr val="FFFFFF"/>
                              </a:solidFill>
                              <a:latin typeface="Cambria Math" panose="02040503050406030204" pitchFamily="18" charset="0"/>
                              <a:cs typeface="Times New Roman" panose="02020603050405020304" pitchFamily="18" charset="0"/>
                            </a:rPr>
                            <m:t>𝑗</m:t>
                          </m:r>
                        </m:e>
                      </m:d>
                      <m:r>
                        <a:rPr lang="en-US" altLang="zh-TW" sz="2000" i="1" dirty="0">
                          <a:solidFill>
                            <a:srgbClr val="FFFFFF"/>
                          </a:solidFill>
                          <a:latin typeface="Cambria Math" panose="02040503050406030204" pitchFamily="18" charset="0"/>
                          <a:cs typeface="Times New Roman" panose="02020603050405020304" pitchFamily="18" charset="0"/>
                        </a:rPr>
                        <m:t>=</m:t>
                      </m:r>
                      <m:nary>
                        <m:naryPr>
                          <m:chr m:val="∑"/>
                          <m:ctrlPr>
                            <a:rPr lang="en-US" altLang="zh-TW" sz="2000" i="1" dirty="0">
                              <a:solidFill>
                                <a:srgbClr val="FFFFFF"/>
                              </a:solidFill>
                              <a:latin typeface="Cambria Math" panose="02040503050406030204" pitchFamily="18" charset="0"/>
                              <a:cs typeface="Times New Roman" panose="02020603050405020304" pitchFamily="18" charset="0"/>
                            </a:rPr>
                          </m:ctrlPr>
                        </m:naryPr>
                        <m:sub>
                          <m:r>
                            <m:rPr>
                              <m:brk m:alnAt="23"/>
                            </m:rP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𝐾</m:t>
                          </m:r>
                          <m:r>
                            <a:rPr lang="en-US" altLang="zh-TW" sz="2000" i="1" dirty="0">
                              <a:solidFill>
                                <a:srgbClr val="FFFFFF"/>
                              </a:solidFill>
                              <a:latin typeface="Cambria Math" panose="02040503050406030204" pitchFamily="18" charset="0"/>
                              <a:cs typeface="Times New Roman" panose="02020603050405020304" pitchFamily="18" charset="0"/>
                            </a:rPr>
                            <m:t>/2</m:t>
                          </m:r>
                        </m:sub>
                        <m:sup>
                          <m:r>
                            <a:rPr lang="en-US" altLang="zh-TW" sz="2000" i="1" dirty="0">
                              <a:solidFill>
                                <a:srgbClr val="FFFFFF"/>
                              </a:solidFill>
                              <a:latin typeface="Cambria Math" panose="02040503050406030204" pitchFamily="18" charset="0"/>
                              <a:cs typeface="Times New Roman" panose="02020603050405020304" pitchFamily="18" charset="0"/>
                            </a:rPr>
                            <m:t>𝐾</m:t>
                          </m:r>
                          <m:r>
                            <a:rPr lang="en-US" altLang="zh-TW" sz="2000" i="1" dirty="0">
                              <a:solidFill>
                                <a:srgbClr val="FFFFFF"/>
                              </a:solidFill>
                              <a:latin typeface="Cambria Math" panose="02040503050406030204" pitchFamily="18" charset="0"/>
                              <a:cs typeface="Times New Roman" panose="02020603050405020304" pitchFamily="18" charset="0"/>
                            </a:rPr>
                            <m:t>/2</m:t>
                          </m:r>
                        </m:sup>
                        <m:e>
                          <m:nary>
                            <m:naryPr>
                              <m:chr m:val="∑"/>
                              <m:ctrlPr>
                                <a:rPr lang="en-US" altLang="zh-TW" sz="2000" i="1" dirty="0">
                                  <a:solidFill>
                                    <a:srgbClr val="FFFFFF"/>
                                  </a:solidFill>
                                  <a:latin typeface="Cambria Math" panose="02040503050406030204" pitchFamily="18" charset="0"/>
                                  <a:cs typeface="Times New Roman" panose="02020603050405020304" pitchFamily="18" charset="0"/>
                                </a:rPr>
                              </m:ctrlPr>
                            </m:naryPr>
                            <m:sub>
                              <m:r>
                                <a:rPr lang="en-US" altLang="zh-TW" sz="2000" i="1" dirty="0">
                                  <a:solidFill>
                                    <a:srgbClr val="FFFFFF"/>
                                  </a:solidFill>
                                  <a:latin typeface="Cambria Math" panose="02040503050406030204" pitchFamily="18" charset="0"/>
                                  <a:cs typeface="Times New Roman" panose="02020603050405020304" pitchFamily="18" charset="0"/>
                                </a:rPr>
                                <m:t>𝑙</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𝐾</m:t>
                              </m:r>
                              <m:r>
                                <a:rPr lang="en-US" altLang="zh-TW" sz="2000" i="1" dirty="0">
                                  <a:solidFill>
                                    <a:srgbClr val="FFFFFF"/>
                                  </a:solidFill>
                                  <a:latin typeface="Cambria Math" panose="02040503050406030204" pitchFamily="18" charset="0"/>
                                  <a:cs typeface="Times New Roman" panose="02020603050405020304" pitchFamily="18" charset="0"/>
                                </a:rPr>
                                <m:t>/2</m:t>
                              </m:r>
                            </m:sub>
                            <m:sup>
                              <m:r>
                                <a:rPr lang="en-US" altLang="zh-TW" sz="2000" i="1" dirty="0">
                                  <a:solidFill>
                                    <a:srgbClr val="FFFFFF"/>
                                  </a:solidFill>
                                  <a:latin typeface="Cambria Math" panose="02040503050406030204" pitchFamily="18" charset="0"/>
                                  <a:cs typeface="Times New Roman" panose="02020603050405020304" pitchFamily="18" charset="0"/>
                                </a:rPr>
                                <m:t>𝐾</m:t>
                              </m:r>
                              <m:r>
                                <a:rPr lang="en-US" altLang="zh-TW" sz="2000" i="1" dirty="0">
                                  <a:solidFill>
                                    <a:srgbClr val="FFFFFF"/>
                                  </a:solidFill>
                                  <a:latin typeface="Cambria Math" panose="02040503050406030204" pitchFamily="18" charset="0"/>
                                  <a:cs typeface="Times New Roman" panose="02020603050405020304" pitchFamily="18" charset="0"/>
                                </a:rPr>
                                <m:t>/2</m:t>
                              </m:r>
                            </m:sup>
                            <m:e>
                              <m:r>
                                <a:rPr lang="en-US" altLang="zh-TW" sz="2000" i="1" dirty="0">
                                  <a:solidFill>
                                    <a:srgbClr val="FFFFFF"/>
                                  </a:solidFill>
                                  <a:latin typeface="Cambria Math" panose="02040503050406030204" pitchFamily="18" charset="0"/>
                                  <a:cs typeface="Times New Roman" panose="02020603050405020304" pitchFamily="18" charset="0"/>
                                </a:rPr>
                                <m:t>𝑓</m:t>
                              </m:r>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 </m:t>
                                  </m:r>
                                  <m:r>
                                    <a:rPr lang="en-US" altLang="zh-TW" sz="2000" i="1" dirty="0">
                                      <a:solidFill>
                                        <a:srgbClr val="FFFFFF"/>
                                      </a:solidFill>
                                      <a:latin typeface="Cambria Math" panose="02040503050406030204" pitchFamily="18" charset="0"/>
                                      <a:cs typeface="Times New Roman" panose="02020603050405020304" pitchFamily="18" charset="0"/>
                                    </a:rPr>
                                    <m:t>𝑙</m:t>
                                  </m:r>
                                </m:e>
                              </m:d>
                              <m:r>
                                <a:rPr lang="en-US" altLang="zh-TW" sz="2000" i="1" dirty="0">
                                  <a:solidFill>
                                    <a:srgbClr val="FFFFFF"/>
                                  </a:solidFill>
                                  <a:latin typeface="Cambria Math" panose="02040503050406030204" pitchFamily="18" charset="0"/>
                                  <a:cs typeface="Times New Roman" panose="02020603050405020304" pitchFamily="18" charset="0"/>
                                </a:rPr>
                                <m:t>𝑅</m:t>
                              </m:r>
                              <m:d>
                                <m:dPr>
                                  <m:ctrlPr>
                                    <a:rPr lang="en-US" altLang="zh-TW" sz="2000" i="1" dirty="0">
                                      <a:solidFill>
                                        <a:srgbClr val="FFFFFF"/>
                                      </a:solidFill>
                                      <a:latin typeface="Cambria Math" panose="02040503050406030204" pitchFamily="18" charset="0"/>
                                      <a:cs typeface="Times New Roman" panose="02020603050405020304" pitchFamily="18" charset="0"/>
                                    </a:rPr>
                                  </m:ctrlPr>
                                </m:dPr>
                                <m:e>
                                  <m:r>
                                    <a:rPr lang="en-US" altLang="zh-TW" sz="2000" i="1" dirty="0" err="1">
                                      <a:solidFill>
                                        <a:srgbClr val="FFFFFF"/>
                                      </a:solidFill>
                                      <a:latin typeface="Cambria Math" panose="02040503050406030204" pitchFamily="18" charset="0"/>
                                      <a:cs typeface="Times New Roman" panose="02020603050405020304" pitchFamily="18" charset="0"/>
                                    </a:rPr>
                                    <m:t>𝑖</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𝑘</m:t>
                                  </m:r>
                                  <m:r>
                                    <a:rPr lang="en-US" altLang="zh-TW" sz="2000" i="1" dirty="0">
                                      <a:solidFill>
                                        <a:srgbClr val="FFFFFF"/>
                                      </a:solidFill>
                                      <a:latin typeface="Cambria Math" panose="02040503050406030204" pitchFamily="18" charset="0"/>
                                      <a:cs typeface="Times New Roman" panose="02020603050405020304" pitchFamily="18" charset="0"/>
                                    </a:rPr>
                                    <m:t>, </m:t>
                                  </m:r>
                                  <m:r>
                                    <a:rPr lang="en-US" altLang="zh-TW" sz="2000" i="1" dirty="0">
                                      <a:solidFill>
                                        <a:srgbClr val="FFFFFF"/>
                                      </a:solidFill>
                                      <a:latin typeface="Cambria Math" panose="02040503050406030204" pitchFamily="18" charset="0"/>
                                      <a:cs typeface="Times New Roman" panose="02020603050405020304" pitchFamily="18" charset="0"/>
                                    </a:rPr>
                                    <m:t>𝑗</m:t>
                                  </m:r>
                                  <m:r>
                                    <a:rPr lang="en-US" altLang="zh-TW" sz="2000" i="1" dirty="0">
                                      <a:solidFill>
                                        <a:srgbClr val="FFFFFF"/>
                                      </a:solidFill>
                                      <a:latin typeface="Cambria Math" panose="02040503050406030204" pitchFamily="18" charset="0"/>
                                      <a:cs typeface="Times New Roman" panose="02020603050405020304" pitchFamily="18" charset="0"/>
                                    </a:rPr>
                                    <m:t>+</m:t>
                                  </m:r>
                                  <m:r>
                                    <a:rPr lang="en-US" altLang="zh-TW" sz="2000" i="1" dirty="0">
                                      <a:solidFill>
                                        <a:srgbClr val="FFFFFF"/>
                                      </a:solidFill>
                                      <a:latin typeface="Cambria Math" panose="02040503050406030204" pitchFamily="18" charset="0"/>
                                      <a:cs typeface="Times New Roman" panose="02020603050405020304" pitchFamily="18" charset="0"/>
                                    </a:rPr>
                                    <m:t>𝑙</m:t>
                                  </m:r>
                                </m:e>
                              </m:d>
                              <m:r>
                                <a:rPr lang="en-US" altLang="zh-TW" sz="2000" i="1" dirty="0">
                                  <a:solidFill>
                                    <a:srgbClr val="FFFFFF"/>
                                  </a:solidFill>
                                  <a:latin typeface="Cambria Math" panose="02040503050406030204" pitchFamily="18" charset="0"/>
                                  <a:cs typeface="Times New Roman" panose="02020603050405020304" pitchFamily="18" charset="0"/>
                                </a:rPr>
                                <m:t>,</m:t>
                              </m:r>
                              <m:r>
                                <m:rPr>
                                  <m:nor/>
                                </m:rPr>
                                <a:rPr lang="en-US" altLang="zh-TW" sz="2000" dirty="0">
                                  <a:solidFill>
                                    <a:srgbClr val="FFFFFF"/>
                                  </a:solidFill>
                                  <a:latin typeface="Times New Roman" panose="02020603050405020304" pitchFamily="18" charset="0"/>
                                  <a:cs typeface="Times New Roman" panose="02020603050405020304" pitchFamily="18" charset="0"/>
                                </a:rPr>
                                <m:t> </m:t>
                              </m:r>
                            </m:e>
                          </m:nary>
                        </m:e>
                      </m:nary>
                    </m:oMath>
                  </m:oMathPara>
                </a14:m>
                <a:endParaRPr lang="en-US" altLang="zh-TW" sz="2000" dirty="0">
                  <a:solidFill>
                    <a:srgbClr val="FFFFFF"/>
                  </a:solidFill>
                  <a:latin typeface="Times New Roman" panose="02020603050405020304" pitchFamily="18" charset="0"/>
                  <a:cs typeface="Times New Roman" panose="02020603050405020304" pitchFamily="18" charset="0"/>
                </a:endParaRPr>
              </a:p>
              <a:p>
                <a:pPr marL="284400" lvl="0" indent="0" algn="just">
                  <a:buClr>
                    <a:srgbClr val="FAFD00"/>
                  </a:buClr>
                  <a:buNone/>
                </a:pPr>
                <a:r>
                  <a:rPr lang="en-US" altLang="zh-TW" sz="2000" dirty="0">
                    <a:solidFill>
                      <a:srgbClr val="FFFFFF"/>
                    </a:solidFill>
                    <a:latin typeface="Times New Roman" panose="02020603050405020304" pitchFamily="18" charset="0"/>
                    <a:cs typeface="Times New Roman" panose="02020603050405020304" pitchFamily="18" charset="0"/>
                  </a:rPr>
                  <a:t>where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𝐾</m:t>
                    </m:r>
                  </m:oMath>
                </a14:m>
                <a:r>
                  <a:rPr lang="en-US" altLang="zh-TW" sz="2000" dirty="0">
                    <a:solidFill>
                      <a:srgbClr val="FFFFFF"/>
                    </a:solidFill>
                    <a:latin typeface="Times New Roman" panose="02020603050405020304" pitchFamily="18" charset="0"/>
                    <a:cs typeface="Times New Roman" panose="02020603050405020304" pitchFamily="18" charset="0"/>
                  </a:rPr>
                  <a:t> indicates the filter size.</a:t>
                </a:r>
              </a:p>
              <a:p>
                <a:pPr marL="284400" lvl="0" indent="0" algn="just">
                  <a:buClr>
                    <a:srgbClr val="FAFD00"/>
                  </a:buClr>
                  <a:buNone/>
                </a:pPr>
                <a:endParaRPr lang="en-US" altLang="zh-TW" sz="2000" dirty="0">
                  <a:solidFill>
                    <a:srgbClr val="FFFFFF"/>
                  </a:solidFill>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The sum of two diagonal gradients, in addition to the horizontal and vertical gradients of all samples within a 6×6 window that covers a target 2×2 block is used for classification calculation of that block.</a:t>
                </a:r>
              </a:p>
              <a:p>
                <a:pPr algn="just"/>
                <a:endParaRPr lang="en-US" altLang="zh-TW" sz="2000" b="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b="-4768"/>
                </a:stretch>
              </a:blipFill>
            </p:spPr>
            <p:txBody>
              <a:bodyPr/>
              <a:lstStyle/>
              <a:p>
                <a:r>
                  <a:rPr lang="zh-TW" altLang="en-US">
                    <a:noFill/>
                  </a:rPr>
                  <a:t> </a:t>
                </a:r>
              </a:p>
            </p:txBody>
          </p:sp>
        </mc:Fallback>
      </mc:AlternateContent>
      <p:sp>
        <p:nvSpPr>
          <p:cNvPr id="6" name="投影片編號版面配置區 5">
            <a:extLst>
              <a:ext uri="{FF2B5EF4-FFF2-40B4-BE49-F238E27FC236}">
                <a16:creationId xmlns:a16="http://schemas.microsoft.com/office/drawing/2014/main" id="{306F8A4C-F20E-4413-8E2B-DDA8CA9D46C5}"/>
              </a:ext>
            </a:extLst>
          </p:cNvPr>
          <p:cNvSpPr>
            <a:spLocks noGrp="1"/>
          </p:cNvSpPr>
          <p:nvPr>
            <p:ph type="sldNum" sz="quarter" idx="12"/>
          </p:nvPr>
        </p:nvSpPr>
        <p:spPr/>
        <p:txBody>
          <a:bodyPr/>
          <a:lstStyle/>
          <a:p>
            <a:pPr>
              <a:defRPr/>
            </a:pPr>
            <a:fld id="{9A44A0BB-55BA-4661-B7B8-15A99966D2EB}" type="slidenum">
              <a:rPr lang="zh-TW" altLang="en-US" smtClean="0"/>
              <a:pPr>
                <a:defRPr/>
              </a:pPr>
              <a:t>44</a:t>
            </a:fld>
            <a:endParaRPr lang="en-US" altLang="zh-TW" dirty="0"/>
          </a:p>
        </p:txBody>
      </p:sp>
      <p:sp>
        <p:nvSpPr>
          <p:cNvPr id="7" name="矩形 6">
            <a:extLst>
              <a:ext uri="{FF2B5EF4-FFF2-40B4-BE49-F238E27FC236}">
                <a16:creationId xmlns:a16="http://schemas.microsoft.com/office/drawing/2014/main" id="{2A6E43D7-5FE4-4000-9C9B-1E609B0E1784}"/>
              </a:ext>
            </a:extLst>
          </p:cNvPr>
          <p:cNvSpPr/>
          <p:nvPr/>
        </p:nvSpPr>
        <p:spPr>
          <a:xfrm>
            <a:off x="8145990" y="3679411"/>
            <a:ext cx="569387" cy="369332"/>
          </a:xfrm>
          <a:prstGeom prst="rect">
            <a:avLst/>
          </a:prstGeom>
        </p:spPr>
        <p:txBody>
          <a:bodyPr wrap="none">
            <a:spAutoFit/>
          </a:bodyPr>
          <a:lstStyle/>
          <a:p>
            <a:r>
              <a:rPr lang="en-US" altLang="zh-TW" dirty="0"/>
              <a:t>(23)</a:t>
            </a:r>
            <a:endParaRPr lang="zh-TW" altLang="en-US" dirty="0"/>
          </a:p>
        </p:txBody>
      </p:sp>
    </p:spTree>
    <p:extLst>
      <p:ext uri="{BB962C8B-B14F-4D97-AF65-F5344CB8AC3E}">
        <p14:creationId xmlns:p14="http://schemas.microsoft.com/office/powerpoint/2010/main" val="20846367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Entropy coding</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As compared with HEVC, CABAC in JEM contains the following two major changes:</a:t>
            </a:r>
          </a:p>
          <a:p>
            <a:pPr lvl="1" algn="just"/>
            <a:r>
              <a:rPr lang="en-US" altLang="zh-TW" sz="2000" dirty="0">
                <a:latin typeface="Times New Roman" panose="02020603050405020304" pitchFamily="18" charset="0"/>
                <a:cs typeface="Times New Roman" panose="02020603050405020304" pitchFamily="18" charset="0"/>
              </a:rPr>
              <a:t>Multi-hypothesis probability estimation with context-dependent updating speed</a:t>
            </a:r>
          </a:p>
          <a:p>
            <a:pPr lvl="1" algn="just"/>
            <a:r>
              <a:rPr lang="en-US" altLang="zh-TW" sz="2000" dirty="0">
                <a:latin typeface="Times New Roman" panose="02020603050405020304" pitchFamily="18" charset="0"/>
                <a:cs typeface="Times New Roman" panose="02020603050405020304" pitchFamily="18" charset="0"/>
              </a:rPr>
              <a:t>Modified context modeling for transform coefficients</a:t>
            </a:r>
            <a:endParaRPr lang="en-US" altLang="zh-TW" sz="2000" b="0" dirty="0">
              <a:latin typeface="Times New Roman" panose="02020603050405020304" pitchFamily="18" charset="0"/>
              <a:cs typeface="Times New Roman" panose="02020603050405020304" pitchFamily="18" charset="0"/>
            </a:endParaRPr>
          </a:p>
          <a:p>
            <a:pPr algn="just"/>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3BF5DDCE-7F14-48D5-AA19-AFED2B287AA2}"/>
              </a:ext>
            </a:extLst>
          </p:cNvPr>
          <p:cNvSpPr>
            <a:spLocks noGrp="1"/>
          </p:cNvSpPr>
          <p:nvPr>
            <p:ph type="sldNum" sz="quarter" idx="12"/>
          </p:nvPr>
        </p:nvSpPr>
        <p:spPr/>
        <p:txBody>
          <a:bodyPr/>
          <a:lstStyle/>
          <a:p>
            <a:pPr>
              <a:defRPr/>
            </a:pPr>
            <a:fld id="{9A44A0BB-55BA-4661-B7B8-15A99966D2EB}" type="slidenum">
              <a:rPr lang="zh-TW" altLang="en-US" smtClean="0"/>
              <a:pPr>
                <a:defRPr/>
              </a:pPr>
              <a:t>45</a:t>
            </a:fld>
            <a:endParaRPr lang="en-US" altLang="zh-TW" dirty="0"/>
          </a:p>
        </p:txBody>
      </p:sp>
    </p:spTree>
    <p:extLst>
      <p:ext uri="{BB962C8B-B14F-4D97-AF65-F5344CB8AC3E}">
        <p14:creationId xmlns:p14="http://schemas.microsoft.com/office/powerpoint/2010/main" val="26682692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Multi-hypothesis probability estimation</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JEM, the binary arithmetic coder is applied with a multi-hypothesis probability update model, based on two probability estimates</a:t>
                </a:r>
              </a:p>
              <a:p>
                <a:pPr marL="0" indent="0" algn="just">
                  <a:buNone/>
                </a:pPr>
                <a14:m>
                  <m:oMathPara xmlns:m="http://schemas.openxmlformats.org/officeDocument/2006/math">
                    <m:oMathParaPr>
                      <m:jc m:val="centerGroup"/>
                    </m:oMathParaPr>
                    <m:oMath xmlns:m="http://schemas.openxmlformats.org/officeDocument/2006/math">
                      <m:sSubSup>
                        <m:sSubSupPr>
                          <m:ctrlPr>
                            <a:rPr lang="en-US" altLang="zh-TW" sz="2000" i="1" smtClean="0">
                              <a:latin typeface="Cambria Math" panose="02040503050406030204" pitchFamily="18" charset="0"/>
                              <a:cs typeface="Times New Roman" panose="02020603050405020304" pitchFamily="18" charset="0"/>
                            </a:rPr>
                          </m:ctrlPr>
                        </m:sSubSupPr>
                        <m:e>
                          <m:r>
                            <a:rPr lang="en-US" altLang="zh-TW" sz="2000" b="0" i="1" smtClean="0">
                              <a:latin typeface="Cambria Math" panose="02040503050406030204" pitchFamily="18" charset="0"/>
                              <a:cs typeface="Times New Roman" panose="02020603050405020304" pitchFamily="18" charset="0"/>
                            </a:rPr>
                            <m:t>𝑃</m:t>
                          </m:r>
                        </m:e>
                        <m:sub>
                          <m:r>
                            <a:rPr lang="en-US" altLang="zh-TW" sz="2000" b="0" i="1" smtClean="0">
                              <a:latin typeface="Cambria Math" panose="02040503050406030204" pitchFamily="18" charset="0"/>
                              <a:cs typeface="Times New Roman" panose="02020603050405020304" pitchFamily="18" charset="0"/>
                            </a:rPr>
                            <m:t>0</m:t>
                          </m:r>
                        </m:sub>
                        <m:sup>
                          <m:r>
                            <a:rPr lang="en-US" altLang="zh-TW" sz="2000" b="0" i="1" smtClean="0">
                              <a:latin typeface="Cambria Math" panose="02040503050406030204" pitchFamily="18" charset="0"/>
                              <a:cs typeface="Times New Roman" panose="02020603050405020304" pitchFamily="18" charset="0"/>
                            </a:rPr>
                            <m:t>𝑛𝑒𝑤</m:t>
                          </m:r>
                        </m:sup>
                      </m:sSubSup>
                      <m:r>
                        <a:rPr lang="en-US" altLang="zh-TW" sz="2000" b="0" i="1" smtClean="0">
                          <a:latin typeface="Cambria Math" panose="02040503050406030204" pitchFamily="18" charset="0"/>
                          <a:cs typeface="Times New Roman" panose="02020603050405020304" pitchFamily="18" charset="0"/>
                        </a:rPr>
                        <m:t>=</m:t>
                      </m:r>
                      <m:d>
                        <m:dPr>
                          <m:begChr m:val="{"/>
                          <m:endChr m:val=""/>
                          <m:ctrlPr>
                            <a:rPr lang="en-US" altLang="zh-TW" sz="2000" b="0" i="1" smtClean="0">
                              <a:latin typeface="Cambria Math" panose="02040503050406030204" pitchFamily="18" charset="0"/>
                              <a:cs typeface="Times New Roman" panose="02020603050405020304" pitchFamily="18" charset="0"/>
                            </a:rPr>
                          </m:ctrlPr>
                        </m:dPr>
                        <m:e>
                          <m:eqArr>
                            <m:eqArrPr>
                              <m:ctrlPr>
                                <a:rPr lang="en-US" altLang="zh-TW" sz="2000" b="0" i="1" smtClean="0">
                                  <a:latin typeface="Cambria Math" panose="02040503050406030204" pitchFamily="18" charset="0"/>
                                  <a:cs typeface="Times New Roman" panose="02020603050405020304" pitchFamily="18" charset="0"/>
                                </a:rPr>
                              </m:ctrlPr>
                            </m:eqArrPr>
                            <m:e>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i="1">
                                      <a:latin typeface="Cambria Math" panose="02040503050406030204" pitchFamily="18" charset="0"/>
                                      <a:cs typeface="Times New Roman" panose="02020603050405020304" pitchFamily="18" charset="0"/>
                                    </a:rPr>
                                    <m:t>0</m:t>
                                  </m:r>
                                </m:sub>
                                <m:sup>
                                  <m:r>
                                    <a:rPr lang="en-US" altLang="zh-TW" sz="2000" b="0" i="1" smtClean="0">
                                      <a:latin typeface="Cambria Math" panose="02040503050406030204" pitchFamily="18" charset="0"/>
                                      <a:cs typeface="Times New Roman" panose="02020603050405020304" pitchFamily="18" charset="0"/>
                                    </a:rPr>
                                    <m:t>𝑜𝑙𝑑</m:t>
                                  </m:r>
                                </m:sup>
                              </m:sSubSup>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d>
                                    <m:dPr>
                                      <m:ctrlPr>
                                        <a:rPr lang="en-US" altLang="zh-TW" sz="2000" b="0" i="1" smtClean="0">
                                          <a:latin typeface="Cambria Math" panose="02040503050406030204" pitchFamily="18" charset="0"/>
                                          <a:cs typeface="Times New Roman" panose="02020603050405020304" pitchFamily="18" charset="0"/>
                                        </a:rPr>
                                      </m:ctrlPr>
                                    </m:dPr>
                                    <m:e>
                                      <m:sSup>
                                        <m:sSupPr>
                                          <m:ctrlPr>
                                            <a:rPr lang="en-US" altLang="zh-TW" sz="2000" b="0" i="1" smtClean="0">
                                              <a:latin typeface="Cambria Math" panose="02040503050406030204" pitchFamily="18" charset="0"/>
                                              <a:cs typeface="Times New Roman" panose="02020603050405020304" pitchFamily="18" charset="0"/>
                                            </a:rPr>
                                          </m:ctrlPr>
                                        </m:sSupPr>
                                        <m:e>
                                          <m:r>
                                            <a:rPr lang="en-US" altLang="zh-TW" sz="2000" b="0" i="1" smtClean="0">
                                              <a:latin typeface="Cambria Math" panose="02040503050406030204" pitchFamily="18" charset="0"/>
                                              <a:cs typeface="Times New Roman" panose="02020603050405020304" pitchFamily="18" charset="0"/>
                                            </a:rPr>
                                            <m:t>2</m:t>
                                          </m:r>
                                        </m:e>
                                        <m:sup>
                                          <m:r>
                                            <a:rPr lang="en-US" altLang="zh-TW" sz="2000" b="0" i="1" smtClean="0">
                                              <a:latin typeface="Cambria Math" panose="02040503050406030204" pitchFamily="18" charset="0"/>
                                              <a:cs typeface="Times New Roman" panose="02020603050405020304" pitchFamily="18" charset="0"/>
                                            </a:rPr>
                                            <m:t>𝑘</m:t>
                                          </m:r>
                                        </m:sup>
                                      </m:sSup>
                                      <m:r>
                                        <a:rPr lang="en-US" altLang="zh-TW" sz="2000" b="0" i="1" smtClean="0">
                                          <a:latin typeface="Cambria Math" panose="02040503050406030204" pitchFamily="18" charset="0"/>
                                          <a:cs typeface="Times New Roman" panose="02020603050405020304" pitchFamily="18" charset="0"/>
                                        </a:rPr>
                                        <m:t>−</m:t>
                                      </m:r>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i="1">
                                              <a:latin typeface="Cambria Math" panose="02040503050406030204" pitchFamily="18" charset="0"/>
                                              <a:cs typeface="Times New Roman" panose="02020603050405020304" pitchFamily="18" charset="0"/>
                                            </a:rPr>
                                            <m:t>0</m:t>
                                          </m:r>
                                        </m:sub>
                                        <m:sup>
                                          <m:r>
                                            <a:rPr lang="en-US" altLang="zh-TW" sz="2000" i="1">
                                              <a:latin typeface="Cambria Math" panose="02040503050406030204" pitchFamily="18" charset="0"/>
                                              <a:cs typeface="Times New Roman" panose="02020603050405020304" pitchFamily="18" charset="0"/>
                                            </a:rPr>
                                            <m:t>𝑜𝑙𝑑</m:t>
                                          </m:r>
                                        </m:sup>
                                      </m:sSubSup>
                                    </m:e>
                                  </m:d>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𝑀</m:t>
                                      </m:r>
                                    </m:e>
                                    <m:sub>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𝑖</m:t>
                                      </m:r>
                                    </m:sub>
                                  </m:sSub>
                                </m:e>
                              </m:d>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𝑖𝑓</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𝑖𝑛𝑝𝑢𝑡</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𝑖𝑠</m:t>
                              </m:r>
                              <m:sSup>
                                <m:sSup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SupPr>
                                <m:e>
                                  <m:sPre>
                                    <m:sPrePr>
                                      <m:ctrlP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ctrlPr>
                                    </m:sPrePr>
                                    <m:sub/>
                                    <m:sup>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up>
                                    <m:e>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1</m:t>
                                      </m:r>
                                    </m:e>
                                  </m:sPre>
                                </m:e>
                                <m:sup>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sup>
                              </m:sSup>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m:t>
                              </m:r>
                            </m:e>
                            <m:e>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i="1">
                                      <a:latin typeface="Cambria Math" panose="02040503050406030204" pitchFamily="18" charset="0"/>
                                      <a:cs typeface="Times New Roman" panose="02020603050405020304" pitchFamily="18" charset="0"/>
                                    </a:rPr>
                                    <m:t>0</m:t>
                                  </m:r>
                                </m:sub>
                                <m:sup>
                                  <m:r>
                                    <a:rPr lang="en-US" altLang="zh-TW" sz="2000" b="0" i="1" smtClean="0">
                                      <a:latin typeface="Cambria Math" panose="02040503050406030204" pitchFamily="18" charset="0"/>
                                      <a:cs typeface="Times New Roman" panose="02020603050405020304" pitchFamily="18" charset="0"/>
                                    </a:rPr>
                                    <m:t>𝑜𝑙𝑑</m:t>
                                  </m:r>
                                </m:sup>
                              </m:sSubSup>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i="1">
                                          <a:latin typeface="Cambria Math" panose="02040503050406030204" pitchFamily="18" charset="0"/>
                                          <a:cs typeface="Times New Roman" panose="02020603050405020304" pitchFamily="18" charset="0"/>
                                        </a:rPr>
                                        <m:t>0</m:t>
                                      </m:r>
                                    </m:sub>
                                    <m:sup>
                                      <m:r>
                                        <a:rPr lang="en-US" altLang="zh-TW" sz="2000" i="1">
                                          <a:latin typeface="Cambria Math" panose="02040503050406030204" pitchFamily="18" charset="0"/>
                                          <a:cs typeface="Times New Roman" panose="02020603050405020304" pitchFamily="18" charset="0"/>
                                        </a:rPr>
                                        <m:t>𝑜𝑙𝑑</m:t>
                                      </m:r>
                                    </m:sup>
                                  </m:sSubSup>
                                  <m:r>
                                    <a:rPr lang="en-US" altLang="zh-TW" sz="200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𝑀</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𝑖</m:t>
                                      </m:r>
                                    </m:sub>
                                  </m:sSub>
                                </m:e>
                              </m:d>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𝑖𝑓</m:t>
                              </m:r>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𝑖𝑛𝑝𝑢𝑡</m:t>
                              </m:r>
                              <m:r>
                                <a:rPr lang="en-US" altLang="zh-TW" sz="2000" b="0" i="1" smtClean="0">
                                  <a:latin typeface="Cambria Math" panose="02040503050406030204" pitchFamily="18" charset="0"/>
                                  <a:cs typeface="Times New Roman" panose="02020603050405020304" pitchFamily="18" charset="0"/>
                                </a:rPr>
                                <m:t> </m:t>
                              </m:r>
                              <m:r>
                                <a:rPr lang="en-US" altLang="zh-TW" sz="2000" b="0" i="1" smtClean="0">
                                  <a:latin typeface="Cambria Math" panose="02040503050406030204" pitchFamily="18" charset="0"/>
                                  <a:cs typeface="Times New Roman" panose="02020603050405020304" pitchFamily="18" charset="0"/>
                                </a:rPr>
                                <m:t>𝑖𝑠</m:t>
                              </m:r>
                              <m:sSup>
                                <m:sSupPr>
                                  <m:ctrlPr>
                                    <a:rPr lang="en-US" altLang="zh-TW" sz="2000" b="0" i="1" smtClean="0">
                                      <a:latin typeface="Cambria Math" panose="02040503050406030204" pitchFamily="18" charset="0"/>
                                      <a:cs typeface="Times New Roman" panose="02020603050405020304" pitchFamily="18" charset="0"/>
                                    </a:rPr>
                                  </m:ctrlPr>
                                </m:sSupPr>
                                <m:e>
                                  <m:sPre>
                                    <m:sPrePr>
                                      <m:ctrlPr>
                                        <a:rPr lang="en-US" altLang="zh-TW" sz="2000" b="0" i="1" smtClean="0">
                                          <a:latin typeface="Cambria Math" panose="02040503050406030204" pitchFamily="18" charset="0"/>
                                          <a:cs typeface="Times New Roman" panose="02020603050405020304" pitchFamily="18" charset="0"/>
                                        </a:rPr>
                                      </m:ctrlPr>
                                    </m:sPrePr>
                                    <m:sub/>
                                    <m:sup>
                                      <m:r>
                                        <a:rPr lang="en-US" altLang="zh-TW" sz="2000" b="0" i="1" smtClean="0">
                                          <a:latin typeface="Cambria Math" panose="02040503050406030204" pitchFamily="18" charset="0"/>
                                          <a:cs typeface="Times New Roman" panose="02020603050405020304" pitchFamily="18" charset="0"/>
                                        </a:rPr>
                                        <m:t>′</m:t>
                                      </m:r>
                                    </m:sup>
                                    <m:e>
                                      <m:r>
                                        <a:rPr lang="en-US" altLang="zh-TW" sz="2000" b="0" i="1" smtClean="0">
                                          <a:latin typeface="Cambria Math" panose="02040503050406030204" pitchFamily="18" charset="0"/>
                                          <a:cs typeface="Times New Roman" panose="02020603050405020304" pitchFamily="18" charset="0"/>
                                        </a:rPr>
                                        <m:t>0</m:t>
                                      </m:r>
                                    </m:e>
                                  </m:sPre>
                                </m:e>
                                <m:sup>
                                  <m:r>
                                    <a:rPr lang="en-US" altLang="zh-TW" sz="2000" b="0" i="1" smtClean="0">
                                      <a:latin typeface="Cambria Math" panose="02040503050406030204" pitchFamily="18" charset="0"/>
                                      <a:cs typeface="Times New Roman" panose="02020603050405020304" pitchFamily="18" charset="0"/>
                                    </a:rPr>
                                    <m:t>′</m:t>
                                  </m:r>
                                </m:sup>
                              </m:sSup>
                              <m:r>
                                <a:rPr lang="en-US" altLang="zh-TW" sz="2000" b="0" i="1" smtClean="0">
                                  <a:latin typeface="Cambria Math" panose="02040503050406030204" pitchFamily="18" charset="0"/>
                                  <a:cs typeface="Times New Roman" panose="02020603050405020304" pitchFamily="18" charset="0"/>
                                </a:rPr>
                                <m:t>,</m:t>
                              </m:r>
                            </m:e>
                          </m:eqArr>
                        </m:e>
                      </m:d>
                    </m:oMath>
                  </m:oMathPara>
                </a14:m>
                <a:endParaRPr lang="en-US" altLang="zh-TW" sz="2000" dirty="0">
                  <a:latin typeface="Times New Roman" panose="02020603050405020304" pitchFamily="18" charset="0"/>
                  <a:cs typeface="Times New Roman" panose="02020603050405020304" pitchFamily="18" charset="0"/>
                </a:endParaRPr>
              </a:p>
              <a:p>
                <a:pPr marL="0" indent="0" algn="just">
                  <a:buNone/>
                </a:pPr>
                <a14:m>
                  <m:oMathPara xmlns:m="http://schemas.openxmlformats.org/officeDocument/2006/math">
                    <m:oMathParaPr>
                      <m:jc m:val="centerGroup"/>
                    </m:oMathParaPr>
                    <m:oMath xmlns:m="http://schemas.openxmlformats.org/officeDocument/2006/math">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𝑛𝑒𝑤</m:t>
                          </m:r>
                        </m:sup>
                      </m:sSubSup>
                      <m:r>
                        <a:rPr lang="en-US" altLang="zh-TW" sz="2000" i="1">
                          <a:latin typeface="Cambria Math" panose="02040503050406030204" pitchFamily="18" charset="0"/>
                          <a:cs typeface="Times New Roman" panose="02020603050405020304" pitchFamily="18" charset="0"/>
                        </a:rPr>
                        <m:t>=</m:t>
                      </m:r>
                      <m:d>
                        <m:dPr>
                          <m:begChr m:val="{"/>
                          <m:endChr m:val=""/>
                          <m:ctrlPr>
                            <a:rPr lang="en-US" altLang="zh-TW" sz="2000" i="1">
                              <a:latin typeface="Cambria Math" panose="02040503050406030204" pitchFamily="18" charset="0"/>
                              <a:cs typeface="Times New Roman" panose="02020603050405020304" pitchFamily="18" charset="0"/>
                            </a:rPr>
                          </m:ctrlPr>
                        </m:dPr>
                        <m:e>
                          <m:eqArr>
                            <m:eqArrPr>
                              <m:ctrlPr>
                                <a:rPr lang="en-US" altLang="zh-TW" sz="2000" i="1">
                                  <a:latin typeface="Cambria Math" panose="02040503050406030204" pitchFamily="18" charset="0"/>
                                  <a:cs typeface="Times New Roman" panose="02020603050405020304" pitchFamily="18" charset="0"/>
                                </a:rPr>
                              </m:ctrlPr>
                            </m:eqArrPr>
                            <m:e>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𝑜𝑙𝑑</m:t>
                                  </m:r>
                                </m:sup>
                              </m:sSubSup>
                              <m:r>
                                <a:rPr lang="en-US" altLang="zh-TW" sz="2000" i="1">
                                  <a:latin typeface="Cambria Math" panose="02040503050406030204" pitchFamily="18" charset="0"/>
                                  <a:cs typeface="Times New Roman" panose="02020603050405020304" pitchFamily="18" charset="0"/>
                                </a:rPr>
                                <m:t>+</m:t>
                              </m:r>
                              <m:d>
                                <m:dPr>
                                  <m:ctrlPr>
                                    <a:rPr lang="en-US" altLang="zh-TW" sz="2000" i="1">
                                      <a:latin typeface="Cambria Math" panose="02040503050406030204" pitchFamily="18" charset="0"/>
                                      <a:cs typeface="Times New Roman" panose="02020603050405020304" pitchFamily="18" charset="0"/>
                                    </a:rPr>
                                  </m:ctrlPr>
                                </m:dPr>
                                <m:e>
                                  <m:d>
                                    <m:dPr>
                                      <m:ctrlPr>
                                        <a:rPr lang="en-US" altLang="zh-TW" sz="2000" i="1">
                                          <a:latin typeface="Cambria Math" panose="02040503050406030204" pitchFamily="18" charset="0"/>
                                          <a:cs typeface="Times New Roman" panose="02020603050405020304" pitchFamily="18" charset="0"/>
                                        </a:rPr>
                                      </m:ctrlPr>
                                    </m:dPr>
                                    <m:e>
                                      <m:sSup>
                                        <m:sSupPr>
                                          <m:ctrlPr>
                                            <a:rPr lang="en-US" altLang="zh-TW" sz="2000" i="1">
                                              <a:latin typeface="Cambria Math" panose="02040503050406030204" pitchFamily="18" charset="0"/>
                                              <a:cs typeface="Times New Roman" panose="02020603050405020304" pitchFamily="18" charset="0"/>
                                            </a:rPr>
                                          </m:ctrlPr>
                                        </m:sSupPr>
                                        <m:e>
                                          <m:r>
                                            <a:rPr lang="en-US" altLang="zh-TW" sz="2000" i="1">
                                              <a:latin typeface="Cambria Math" panose="02040503050406030204" pitchFamily="18" charset="0"/>
                                              <a:cs typeface="Times New Roman" panose="02020603050405020304" pitchFamily="18" charset="0"/>
                                            </a:rPr>
                                            <m:t>2</m:t>
                                          </m:r>
                                        </m:e>
                                        <m:sup>
                                          <m:r>
                                            <a:rPr lang="en-US" altLang="zh-TW" sz="2000" i="1">
                                              <a:latin typeface="Cambria Math" panose="02040503050406030204" pitchFamily="18" charset="0"/>
                                              <a:cs typeface="Times New Roman" panose="02020603050405020304" pitchFamily="18" charset="0"/>
                                            </a:rPr>
                                            <m:t>𝑘</m:t>
                                          </m:r>
                                        </m:sup>
                                      </m:sSup>
                                      <m:r>
                                        <a:rPr lang="en-US" altLang="zh-TW" sz="2000" i="1">
                                          <a:latin typeface="Cambria Math" panose="02040503050406030204" pitchFamily="18" charset="0"/>
                                          <a:cs typeface="Times New Roman" panose="02020603050405020304" pitchFamily="18" charset="0"/>
                                        </a:rPr>
                                        <m:t>−</m:t>
                                      </m:r>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𝑜𝑙𝑑</m:t>
                                          </m:r>
                                        </m:sup>
                                      </m:sSubSup>
                                    </m:e>
                                  </m:d>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8</m:t>
                                  </m:r>
                                </m:e>
                              </m:d>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𝑖𝑓</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𝑖𝑛𝑝𝑢𝑡</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𝑖𝑠</m:t>
                              </m:r>
                              <m:sSup>
                                <m:sSup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pPr>
                                <m:e>
                                  <m:sPre>
                                    <m:sPre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PrePr>
                                    <m:sub/>
                                    <m: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up>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1</m:t>
                                      </m:r>
                                    </m:e>
                                  </m:sPre>
                                </m:e>
                                <m: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sup>
                              </m:s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e>
                            <m:e>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𝑜𝑙𝑑</m:t>
                                  </m:r>
                                </m:sup>
                              </m:sSubSup>
                              <m:r>
                                <a:rPr lang="en-US" altLang="zh-TW" sz="2000" i="1">
                                  <a:latin typeface="Cambria Math" panose="02040503050406030204" pitchFamily="18" charset="0"/>
                                  <a:cs typeface="Times New Roman" panose="02020603050405020304" pitchFamily="18" charset="0"/>
                                </a:rPr>
                                <m:t>−</m:t>
                              </m:r>
                              <m:d>
                                <m:dPr>
                                  <m:ctrlPr>
                                    <a:rPr lang="en-US" altLang="zh-TW" sz="2000" i="1">
                                      <a:latin typeface="Cambria Math" panose="02040503050406030204" pitchFamily="18" charset="0"/>
                                      <a:cs typeface="Times New Roman" panose="02020603050405020304" pitchFamily="18" charset="0"/>
                                    </a:rPr>
                                  </m:ctrlPr>
                                </m:dPr>
                                <m:e>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b="0" i="1" smtClean="0">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𝑜𝑙𝑑</m:t>
                                      </m:r>
                                    </m:sup>
                                  </m:sSubSup>
                                  <m:r>
                                    <a:rPr lang="en-US" altLang="zh-TW" sz="2000" i="1">
                                      <a:latin typeface="Cambria Math" panose="02040503050406030204" pitchFamily="18" charset="0"/>
                                      <a:ea typeface="Cambria Math" panose="02040503050406030204" pitchFamily="18" charset="0"/>
                                      <a:cs typeface="Times New Roman" panose="02020603050405020304" pitchFamily="18" charset="0"/>
                                    </a:rPr>
                                    <m:t>≫</m:t>
                                  </m:r>
                                  <m:r>
                                    <a:rPr lang="en-US" altLang="zh-TW" sz="2000" b="0" i="1" smtClean="0">
                                      <a:latin typeface="Cambria Math" panose="02040503050406030204" pitchFamily="18" charset="0"/>
                                      <a:ea typeface="Cambria Math" panose="02040503050406030204" pitchFamily="18" charset="0"/>
                                      <a:cs typeface="Times New Roman" panose="02020603050405020304" pitchFamily="18" charset="0"/>
                                    </a:rPr>
                                    <m:t>8</m:t>
                                  </m:r>
                                </m:e>
                              </m:d>
                              <m:r>
                                <a:rPr lang="en-US" altLang="zh-TW" sz="2000" i="1">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𝑖𝑓</m:t>
                              </m:r>
                              <m:r>
                                <a:rPr lang="en-US" altLang="zh-TW" sz="2000" i="1">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𝑖𝑛𝑝𝑢𝑡</m:t>
                              </m:r>
                              <m:r>
                                <a:rPr lang="en-US" altLang="zh-TW" sz="2000" i="1">
                                  <a:latin typeface="Cambria Math" panose="02040503050406030204" pitchFamily="18" charset="0"/>
                                  <a:cs typeface="Times New Roman" panose="02020603050405020304" pitchFamily="18" charset="0"/>
                                </a:rPr>
                                <m:t> </m:t>
                              </m:r>
                              <m:r>
                                <a:rPr lang="en-US" altLang="zh-TW" sz="2000" i="1">
                                  <a:latin typeface="Cambria Math" panose="02040503050406030204" pitchFamily="18" charset="0"/>
                                  <a:cs typeface="Times New Roman" panose="02020603050405020304" pitchFamily="18" charset="0"/>
                                </a:rPr>
                                <m:t>𝑖𝑠</m:t>
                              </m:r>
                              <m:sSup>
                                <m:sSupPr>
                                  <m:ctrlPr>
                                    <a:rPr lang="en-US" altLang="zh-TW" sz="2000" i="1">
                                      <a:latin typeface="Cambria Math" panose="02040503050406030204" pitchFamily="18" charset="0"/>
                                      <a:cs typeface="Times New Roman" panose="02020603050405020304" pitchFamily="18" charset="0"/>
                                    </a:rPr>
                                  </m:ctrlPr>
                                </m:sSupPr>
                                <m:e>
                                  <m:sPre>
                                    <m:sPrePr>
                                      <m:ctrlPr>
                                        <a:rPr lang="en-US" altLang="zh-TW" sz="2000" i="1">
                                          <a:latin typeface="Cambria Math" panose="02040503050406030204" pitchFamily="18" charset="0"/>
                                          <a:cs typeface="Times New Roman" panose="02020603050405020304" pitchFamily="18" charset="0"/>
                                        </a:rPr>
                                      </m:ctrlPr>
                                    </m:sPrePr>
                                    <m:sub/>
                                    <m:sup>
                                      <m:r>
                                        <a:rPr lang="en-US" altLang="zh-TW" sz="2000" i="1">
                                          <a:latin typeface="Cambria Math" panose="02040503050406030204" pitchFamily="18" charset="0"/>
                                          <a:cs typeface="Times New Roman" panose="02020603050405020304" pitchFamily="18" charset="0"/>
                                        </a:rPr>
                                        <m:t>′</m:t>
                                      </m:r>
                                    </m:sup>
                                    <m:e>
                                      <m:r>
                                        <a:rPr lang="en-US" altLang="zh-TW" sz="2000" i="1">
                                          <a:latin typeface="Cambria Math" panose="02040503050406030204" pitchFamily="18" charset="0"/>
                                          <a:cs typeface="Times New Roman" panose="02020603050405020304" pitchFamily="18" charset="0"/>
                                        </a:rPr>
                                        <m:t>0</m:t>
                                      </m:r>
                                    </m:e>
                                  </m:sPre>
                                </m:e>
                                <m:sup>
                                  <m:r>
                                    <a:rPr lang="en-US" altLang="zh-TW" sz="2000" i="1">
                                      <a:latin typeface="Cambria Math" panose="02040503050406030204" pitchFamily="18" charset="0"/>
                                      <a:cs typeface="Times New Roman" panose="02020603050405020304" pitchFamily="18" charset="0"/>
                                    </a:rPr>
                                    <m:t>′</m:t>
                                  </m:r>
                                </m:sup>
                              </m:sSup>
                              <m:r>
                                <a:rPr lang="en-US" altLang="zh-TW" sz="2000" i="1">
                                  <a:latin typeface="Cambria Math" panose="02040503050406030204" pitchFamily="18" charset="0"/>
                                  <a:cs typeface="Times New Roman" panose="02020603050405020304" pitchFamily="18" charset="0"/>
                                </a:rPr>
                                <m:t>,</m:t>
                              </m:r>
                            </m:e>
                          </m:eqArr>
                        </m:e>
                      </m:d>
                    </m:oMath>
                  </m:oMathPara>
                </a14:m>
                <a:endParaRPr lang="en-US" altLang="zh-TW" sz="2000" dirty="0">
                  <a:latin typeface="Times New Roman" panose="02020603050405020304" pitchFamily="18" charset="0"/>
                  <a:cs typeface="Times New Roman" panose="02020603050405020304" pitchFamily="18" charset="0"/>
                </a:endParaRPr>
              </a:p>
              <a:p>
                <a:pPr marL="284400" lvl="0" indent="0" algn="just">
                  <a:buClr>
                    <a:srgbClr val="FAFD00"/>
                  </a:buClr>
                  <a:buNone/>
                </a:pPr>
                <a:r>
                  <a:rPr lang="en-US" altLang="zh-TW" sz="2000" dirty="0">
                    <a:solidFill>
                      <a:srgbClr val="FFFFFF"/>
                    </a:solidFill>
                    <a:latin typeface="Times New Roman" panose="02020603050405020304" pitchFamily="18" charset="0"/>
                    <a:cs typeface="Times New Roman" panose="02020603050405020304" pitchFamily="18" charset="0"/>
                  </a:rPr>
                  <a:t>where </a:t>
                </a:r>
                <a14:m>
                  <m:oMath xmlns:m="http://schemas.openxmlformats.org/officeDocument/2006/math">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𝑃</m:t>
                        </m:r>
                      </m:e>
                      <m:sub>
                        <m:r>
                          <a:rPr lang="en-US" altLang="zh-TW" sz="2000" i="1">
                            <a:solidFill>
                              <a:srgbClr val="FFFFFF"/>
                            </a:solidFill>
                            <a:latin typeface="Cambria Math" panose="02040503050406030204" pitchFamily="18" charset="0"/>
                            <a:cs typeface="Times New Roman" panose="02020603050405020304" pitchFamily="18" charset="0"/>
                          </a:rPr>
                          <m:t>𝑗</m:t>
                        </m:r>
                      </m:sub>
                      <m:sup>
                        <m:r>
                          <a:rPr lang="en-US" altLang="zh-TW" sz="2000" i="1">
                            <a:solidFill>
                              <a:srgbClr val="FFFFFF"/>
                            </a:solidFill>
                            <a:latin typeface="Cambria Math" panose="02040503050406030204" pitchFamily="18" charset="0"/>
                            <a:cs typeface="Times New Roman" panose="02020603050405020304" pitchFamily="18" charset="0"/>
                          </a:rPr>
                          <m:t>𝑜𝑙𝑑</m:t>
                        </m:r>
                      </m:sup>
                    </m:sSubSup>
                  </m:oMath>
                </a14:m>
                <a:r>
                  <a:rPr lang="en-US" altLang="zh-TW" sz="2000" dirty="0">
                    <a:solidFill>
                      <a:srgbClr val="FFFFFF"/>
                    </a:solidFill>
                    <a:latin typeface="Times New Roman" panose="02020603050405020304" pitchFamily="18" charset="0"/>
                    <a:cs typeface="Times New Roman" panose="02020603050405020304" pitchFamily="18" charset="0"/>
                  </a:rPr>
                  <a:t> and </a:t>
                </a:r>
                <a14:m>
                  <m:oMath xmlns:m="http://schemas.openxmlformats.org/officeDocument/2006/math">
                    <m:sSubSup>
                      <m:sSubSupPr>
                        <m:ctrlPr>
                          <a:rPr lang="en-US" altLang="zh-TW" sz="2000" i="1">
                            <a:solidFill>
                              <a:srgbClr val="FFFFFF"/>
                            </a:solidFill>
                            <a:latin typeface="Cambria Math" panose="02040503050406030204" pitchFamily="18" charset="0"/>
                            <a:cs typeface="Times New Roman" panose="02020603050405020304" pitchFamily="18" charset="0"/>
                          </a:rPr>
                        </m:ctrlPr>
                      </m:sSubSupPr>
                      <m:e>
                        <m:r>
                          <a:rPr lang="en-US" altLang="zh-TW" sz="2000" i="1">
                            <a:solidFill>
                              <a:srgbClr val="FFFFFF"/>
                            </a:solidFill>
                            <a:latin typeface="Cambria Math" panose="02040503050406030204" pitchFamily="18" charset="0"/>
                            <a:cs typeface="Times New Roman" panose="02020603050405020304" pitchFamily="18" charset="0"/>
                          </a:rPr>
                          <m:t>𝑃</m:t>
                        </m:r>
                      </m:e>
                      <m:sub>
                        <m:r>
                          <a:rPr lang="en-US" altLang="zh-TW" sz="2000" b="0" i="1" smtClean="0">
                            <a:solidFill>
                              <a:srgbClr val="FFFFFF"/>
                            </a:solidFill>
                            <a:latin typeface="Cambria Math" panose="02040503050406030204" pitchFamily="18" charset="0"/>
                            <a:cs typeface="Times New Roman" panose="02020603050405020304" pitchFamily="18" charset="0"/>
                          </a:rPr>
                          <m:t>𝑗</m:t>
                        </m:r>
                      </m:sub>
                      <m:sup>
                        <m:r>
                          <a:rPr lang="en-US" altLang="zh-TW" sz="2000" i="1">
                            <a:solidFill>
                              <a:srgbClr val="FFFFFF"/>
                            </a:solidFill>
                            <a:latin typeface="Cambria Math" panose="02040503050406030204" pitchFamily="18" charset="0"/>
                            <a:cs typeface="Times New Roman" panose="02020603050405020304" pitchFamily="18" charset="0"/>
                          </a:rPr>
                          <m:t>𝑛𝑒𝑤</m:t>
                        </m:r>
                      </m:sup>
                    </m:sSubSup>
                  </m:oMath>
                </a14:m>
                <a:r>
                  <a:rPr lang="en-US" altLang="zh-TW" sz="2000" dirty="0">
                    <a:solidFill>
                      <a:srgbClr val="FFFFFF"/>
                    </a:solidFill>
                    <a:latin typeface="Times New Roman" panose="02020603050405020304" pitchFamily="18" charset="0"/>
                    <a:cs typeface="Times New Roman" panose="02020603050405020304" pitchFamily="18" charset="0"/>
                  </a:rPr>
                  <a:t> </a:t>
                </a:r>
                <a14:m>
                  <m:oMath xmlns:m="http://schemas.openxmlformats.org/officeDocument/2006/math">
                    <m:r>
                      <a:rPr lang="en-US" altLang="zh-TW" sz="2000" i="1" dirty="0">
                        <a:solidFill>
                          <a:srgbClr val="FFFFFF"/>
                        </a:solidFill>
                        <a:latin typeface="Cambria Math" panose="02040503050406030204" pitchFamily="18" charset="0"/>
                        <a:cs typeface="Times New Roman" panose="02020603050405020304" pitchFamily="18" charset="0"/>
                      </a:rPr>
                      <m:t>( </m:t>
                    </m:r>
                    <m:r>
                      <a:rPr lang="en-US" altLang="zh-TW" sz="2000" i="1" dirty="0">
                        <a:solidFill>
                          <a:srgbClr val="FFFFFF"/>
                        </a:solidFill>
                        <a:latin typeface="Cambria Math" panose="02040503050406030204" pitchFamily="18" charset="0"/>
                        <a:cs typeface="Times New Roman" panose="02020603050405020304" pitchFamily="18" charset="0"/>
                      </a:rPr>
                      <m:t>𝑗</m:t>
                    </m:r>
                    <m:r>
                      <a:rPr lang="en-US" altLang="zh-TW" sz="2000" i="1" dirty="0">
                        <a:solidFill>
                          <a:srgbClr val="FFFFFF"/>
                        </a:solidFill>
                        <a:latin typeface="Cambria Math" panose="02040503050406030204" pitchFamily="18" charset="0"/>
                        <a:cs typeface="Times New Roman" panose="02020603050405020304" pitchFamily="18" charset="0"/>
                      </a:rPr>
                      <m:t>=0, 1) </m:t>
                    </m:r>
                  </m:oMath>
                </a14:m>
                <a:r>
                  <a:rPr lang="en-US" altLang="zh-TW" sz="2000" dirty="0">
                    <a:solidFill>
                      <a:srgbClr val="FFFFFF"/>
                    </a:solidFill>
                    <a:latin typeface="Times New Roman" panose="02020603050405020304" pitchFamily="18" charset="0"/>
                    <a:cs typeface="Times New Roman" panose="02020603050405020304" pitchFamily="18" charset="0"/>
                  </a:rPr>
                  <a:t>represent the probabilities before and after decoding a bin, respectively. </a:t>
                </a:r>
              </a:p>
              <a:p>
                <a:pPr marL="230400" indent="0" algn="just">
                  <a:buNone/>
                </a:pPr>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矩形 4">
            <a:extLst>
              <a:ext uri="{FF2B5EF4-FFF2-40B4-BE49-F238E27FC236}">
                <a16:creationId xmlns:a16="http://schemas.microsoft.com/office/drawing/2014/main" id="{F21DB63F-0E00-45C3-9304-C1517FF1FCCB}"/>
              </a:ext>
            </a:extLst>
          </p:cNvPr>
          <p:cNvSpPr/>
          <p:nvPr/>
        </p:nvSpPr>
        <p:spPr>
          <a:xfrm>
            <a:off x="8142832" y="2307809"/>
            <a:ext cx="569387" cy="369332"/>
          </a:xfrm>
          <a:prstGeom prst="rect">
            <a:avLst/>
          </a:prstGeom>
        </p:spPr>
        <p:txBody>
          <a:bodyPr wrap="none">
            <a:spAutoFit/>
          </a:bodyPr>
          <a:lstStyle/>
          <a:p>
            <a:r>
              <a:rPr lang="en-US" altLang="zh-TW" dirty="0"/>
              <a:t>(41)</a:t>
            </a:r>
            <a:endParaRPr lang="zh-TW" altLang="en-US" dirty="0"/>
          </a:p>
        </p:txBody>
      </p:sp>
      <p:sp>
        <p:nvSpPr>
          <p:cNvPr id="6" name="矩形 5">
            <a:extLst>
              <a:ext uri="{FF2B5EF4-FFF2-40B4-BE49-F238E27FC236}">
                <a16:creationId xmlns:a16="http://schemas.microsoft.com/office/drawing/2014/main" id="{82703F46-066E-4CBE-B8DB-551C9447F484}"/>
              </a:ext>
            </a:extLst>
          </p:cNvPr>
          <p:cNvSpPr/>
          <p:nvPr/>
        </p:nvSpPr>
        <p:spPr>
          <a:xfrm>
            <a:off x="8173506" y="3368437"/>
            <a:ext cx="569387" cy="369332"/>
          </a:xfrm>
          <a:prstGeom prst="rect">
            <a:avLst/>
          </a:prstGeom>
        </p:spPr>
        <p:txBody>
          <a:bodyPr wrap="none">
            <a:spAutoFit/>
          </a:bodyPr>
          <a:lstStyle/>
          <a:p>
            <a:r>
              <a:rPr lang="en-US" altLang="zh-TW" dirty="0"/>
              <a:t>(42)</a:t>
            </a:r>
            <a:endParaRPr lang="zh-TW" altLang="en-US" dirty="0"/>
          </a:p>
        </p:txBody>
      </p:sp>
      <p:sp>
        <p:nvSpPr>
          <p:cNvPr id="7" name="投影片編號版面配置區 6">
            <a:extLst>
              <a:ext uri="{FF2B5EF4-FFF2-40B4-BE49-F238E27FC236}">
                <a16:creationId xmlns:a16="http://schemas.microsoft.com/office/drawing/2014/main" id="{5C8204E4-30A9-4EE9-B6F1-C30A79D917B5}"/>
              </a:ext>
            </a:extLst>
          </p:cNvPr>
          <p:cNvSpPr>
            <a:spLocks noGrp="1"/>
          </p:cNvSpPr>
          <p:nvPr>
            <p:ph type="sldNum" sz="quarter" idx="12"/>
          </p:nvPr>
        </p:nvSpPr>
        <p:spPr/>
        <p:txBody>
          <a:bodyPr/>
          <a:lstStyle/>
          <a:p>
            <a:pPr>
              <a:defRPr/>
            </a:pPr>
            <a:fld id="{9A44A0BB-55BA-4661-B7B8-15A99966D2EB}" type="slidenum">
              <a:rPr lang="zh-TW" altLang="en-US" smtClean="0"/>
              <a:pPr>
                <a:defRPr/>
              </a:pPr>
              <a:t>46</a:t>
            </a:fld>
            <a:endParaRPr lang="en-US" altLang="zh-TW" dirty="0"/>
          </a:p>
        </p:txBody>
      </p:sp>
    </p:spTree>
    <p:extLst>
      <p:ext uri="{BB962C8B-B14F-4D97-AF65-F5344CB8AC3E}">
        <p14:creationId xmlns:p14="http://schemas.microsoft.com/office/powerpoint/2010/main" val="78606691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a:xfrm>
            <a:off x="239713" y="285754"/>
            <a:ext cx="8648700" cy="538163"/>
          </a:xfrm>
        </p:spPr>
        <p:txBody>
          <a:bodyPr/>
          <a:lstStyle/>
          <a:p>
            <a:r>
              <a:rPr lang="en-US" altLang="zh-TW" sz="3200" dirty="0"/>
              <a:t>Multi-hypothesis probability estimation (cont.)</a:t>
            </a:r>
            <a:endParaRPr lang="zh-TW" altLang="en-US" sz="3200"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Variable </a:t>
                </a:r>
                <a14:m>
                  <m:oMath xmlns:m="http://schemas.openxmlformats.org/officeDocument/2006/math">
                    <m:sSub>
                      <m:sSubPr>
                        <m:ctrlPr>
                          <a:rPr lang="en-US" altLang="zh-TW" sz="200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𝑀</m:t>
                        </m:r>
                      </m:e>
                      <m:sub>
                        <m:r>
                          <a:rPr lang="en-US" altLang="zh-TW" sz="2000" i="1">
                            <a:latin typeface="Cambria Math" panose="02040503050406030204" pitchFamily="18" charset="0"/>
                            <a:ea typeface="Cambria Math" panose="02040503050406030204" pitchFamily="18" charset="0"/>
                            <a:cs typeface="Times New Roman" panose="02020603050405020304" pitchFamily="18" charset="0"/>
                          </a:rPr>
                          <m:t>𝑖</m:t>
                        </m:r>
                      </m:sub>
                    </m:sSub>
                  </m:oMath>
                </a14:m>
                <a:r>
                  <a:rPr lang="en-US" altLang="zh-TW" sz="2000" dirty="0">
                    <a:latin typeface="Times New Roman" panose="02020603050405020304" pitchFamily="18" charset="0"/>
                    <a:cs typeface="Times New Roman" panose="02020603050405020304" pitchFamily="18" charset="0"/>
                  </a:rPr>
                  <a:t> (being 4, 5, 6, 7) is a parameter which controls the probability updating speed for the </a:t>
                </a:r>
                <a:r>
                  <a:rPr lang="en-US" altLang="zh-TW" sz="2000" i="1" dirty="0" err="1">
                    <a:latin typeface="Times New Roman" panose="02020603050405020304" pitchFamily="18" charset="0"/>
                    <a:cs typeface="Times New Roman" panose="02020603050405020304" pitchFamily="18" charset="0"/>
                  </a:rPr>
                  <a:t>i-</a:t>
                </a:r>
                <a:r>
                  <a:rPr lang="en-US" altLang="zh-TW" sz="2000" dirty="0" err="1">
                    <a:latin typeface="Times New Roman" panose="02020603050405020304" pitchFamily="18" charset="0"/>
                    <a:cs typeface="Times New Roman" panose="02020603050405020304" pitchFamily="18" charset="0"/>
                  </a:rPr>
                  <a:t>th</a:t>
                </a:r>
                <a:r>
                  <a:rPr lang="en-US" altLang="zh-TW" sz="2000" i="1" dirty="0">
                    <a:latin typeface="Times New Roman" panose="02020603050405020304" pitchFamily="18" charset="0"/>
                    <a:cs typeface="Times New Roman" panose="02020603050405020304" pitchFamily="18" charset="0"/>
                  </a:rPr>
                  <a:t> </a:t>
                </a:r>
                <a:r>
                  <a:rPr lang="en-US" altLang="zh-TW" sz="2000" dirty="0">
                    <a:latin typeface="Times New Roman" panose="02020603050405020304" pitchFamily="18" charset="0"/>
                    <a:cs typeface="Times New Roman" panose="02020603050405020304" pitchFamily="18" charset="0"/>
                  </a:rPr>
                  <a:t>context model.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The probability estimate </a:t>
                </a:r>
                <a:r>
                  <a:rPr lang="en-US" altLang="zh-TW" sz="2000" i="1" dirty="0">
                    <a:latin typeface="Times New Roman" panose="02020603050405020304" pitchFamily="18" charset="0"/>
                    <a:cs typeface="Times New Roman" panose="02020603050405020304" pitchFamily="18" charset="0"/>
                  </a:rPr>
                  <a:t>P</a:t>
                </a:r>
                <a:r>
                  <a:rPr lang="en-US" altLang="zh-TW" sz="2000" dirty="0">
                    <a:latin typeface="Times New Roman" panose="02020603050405020304" pitchFamily="18" charset="0"/>
                    <a:cs typeface="Times New Roman" panose="02020603050405020304" pitchFamily="18" charset="0"/>
                  </a:rPr>
                  <a:t> used for interval subdivision in the binary arithmetic coder is</a:t>
                </a:r>
              </a:p>
              <a:p>
                <a:pPr marL="0" indent="0" algn="ctr">
                  <a:buNone/>
                </a:pPr>
                <a:r>
                  <a:rPr lang="en-US" altLang="zh-TW" sz="2000" dirty="0">
                    <a:latin typeface="Times New Roman" panose="02020603050405020304" pitchFamily="18" charset="0"/>
                    <a:cs typeface="Times New Roman" panose="02020603050405020304" pitchFamily="18" charset="0"/>
                  </a:rPr>
                  <a:t> </a:t>
                </a:r>
                <a14:m>
                  <m:oMath xmlns:m="http://schemas.openxmlformats.org/officeDocument/2006/math">
                    <m:r>
                      <a:rPr lang="en-US" altLang="zh-TW" sz="2000" b="0" i="1" smtClean="0">
                        <a:latin typeface="Cambria Math" panose="02040503050406030204" pitchFamily="18" charset="0"/>
                        <a:cs typeface="Times New Roman" panose="02020603050405020304" pitchFamily="18" charset="0"/>
                      </a:rPr>
                      <m:t>𝑃</m:t>
                    </m:r>
                    <m:r>
                      <a:rPr lang="en-US" altLang="zh-TW" sz="2000" b="0" i="1" smtClean="0">
                        <a:latin typeface="Cambria Math" panose="02040503050406030204" pitchFamily="18" charset="0"/>
                        <a:cs typeface="Times New Roman" panose="02020603050405020304" pitchFamily="18" charset="0"/>
                      </a:rPr>
                      <m:t>=</m:t>
                    </m:r>
                    <m:d>
                      <m:dPr>
                        <m:ctrlPr>
                          <a:rPr lang="en-US" altLang="zh-TW" sz="2000" b="0" i="1" smtClean="0">
                            <a:latin typeface="Cambria Math" panose="02040503050406030204" pitchFamily="18" charset="0"/>
                            <a:cs typeface="Times New Roman" panose="02020603050405020304" pitchFamily="18" charset="0"/>
                          </a:rPr>
                        </m:ctrlPr>
                      </m:dPr>
                      <m:e>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i="1">
                                <a:latin typeface="Cambria Math" panose="02040503050406030204" pitchFamily="18" charset="0"/>
                                <a:cs typeface="Times New Roman" panose="02020603050405020304" pitchFamily="18" charset="0"/>
                              </a:rPr>
                              <m:t>0</m:t>
                            </m:r>
                          </m:sub>
                          <m:sup>
                            <m:r>
                              <a:rPr lang="en-US" altLang="zh-TW" sz="2000" i="1">
                                <a:latin typeface="Cambria Math" panose="02040503050406030204" pitchFamily="18" charset="0"/>
                                <a:cs typeface="Times New Roman" panose="02020603050405020304" pitchFamily="18" charset="0"/>
                              </a:rPr>
                              <m:t>𝑛𝑒𝑤</m:t>
                            </m:r>
                          </m:sup>
                        </m:sSubSup>
                        <m:r>
                          <a:rPr lang="en-US" altLang="zh-TW" sz="2000" b="0" i="1" smtClean="0">
                            <a:latin typeface="Cambria Math" panose="02040503050406030204" pitchFamily="18" charset="0"/>
                            <a:cs typeface="Times New Roman" panose="02020603050405020304" pitchFamily="18" charset="0"/>
                          </a:rPr>
                          <m:t>+</m:t>
                        </m:r>
                        <m:sSubSup>
                          <m:sSubSupPr>
                            <m:ctrlPr>
                              <a:rPr lang="en-US" altLang="zh-TW" sz="2000" i="1">
                                <a:latin typeface="Cambria Math" panose="02040503050406030204" pitchFamily="18" charset="0"/>
                                <a:cs typeface="Times New Roman" panose="02020603050405020304" pitchFamily="18" charset="0"/>
                              </a:rPr>
                            </m:ctrlPr>
                          </m:sSubSupPr>
                          <m:e>
                            <m:r>
                              <a:rPr lang="en-US" altLang="zh-TW" sz="2000" i="1">
                                <a:latin typeface="Cambria Math" panose="02040503050406030204" pitchFamily="18" charset="0"/>
                                <a:cs typeface="Times New Roman" panose="02020603050405020304" pitchFamily="18" charset="0"/>
                              </a:rPr>
                              <m:t>𝑃</m:t>
                            </m:r>
                          </m:e>
                          <m:sub>
                            <m:r>
                              <a:rPr lang="en-US" altLang="zh-TW" sz="2000" i="1">
                                <a:latin typeface="Cambria Math" panose="02040503050406030204" pitchFamily="18" charset="0"/>
                                <a:cs typeface="Times New Roman" panose="02020603050405020304" pitchFamily="18" charset="0"/>
                              </a:rPr>
                              <m:t>1</m:t>
                            </m:r>
                          </m:sub>
                          <m:sup>
                            <m:r>
                              <a:rPr lang="en-US" altLang="zh-TW" sz="2000" i="1">
                                <a:latin typeface="Cambria Math" panose="02040503050406030204" pitchFamily="18" charset="0"/>
                                <a:cs typeface="Times New Roman" panose="02020603050405020304" pitchFamily="18" charset="0"/>
                              </a:rPr>
                              <m:t>𝑛𝑒𝑤</m:t>
                            </m:r>
                          </m:sup>
                        </m:sSubSup>
                      </m:e>
                    </m:d>
                    <m:r>
                      <a:rPr lang="en-US" altLang="zh-TW" sz="2000" b="0" i="1" smtClean="0">
                        <a:latin typeface="Cambria Math" panose="02040503050406030204" pitchFamily="18" charset="0"/>
                        <a:cs typeface="Times New Roman" panose="02020603050405020304" pitchFamily="18" charset="0"/>
                      </a:rPr>
                      <m:t>/2.</m:t>
                    </m:r>
                  </m:oMath>
                </a14:m>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矩形 4">
            <a:extLst>
              <a:ext uri="{FF2B5EF4-FFF2-40B4-BE49-F238E27FC236}">
                <a16:creationId xmlns:a16="http://schemas.microsoft.com/office/drawing/2014/main" id="{E714E0C3-A9A7-4BD6-B87D-AFDD4C413A7B}"/>
              </a:ext>
            </a:extLst>
          </p:cNvPr>
          <p:cNvSpPr/>
          <p:nvPr/>
        </p:nvSpPr>
        <p:spPr>
          <a:xfrm>
            <a:off x="8430683" y="3185650"/>
            <a:ext cx="569387" cy="369332"/>
          </a:xfrm>
          <a:prstGeom prst="rect">
            <a:avLst/>
          </a:prstGeom>
        </p:spPr>
        <p:txBody>
          <a:bodyPr wrap="none">
            <a:spAutoFit/>
          </a:bodyPr>
          <a:lstStyle/>
          <a:p>
            <a:r>
              <a:rPr lang="en-US" altLang="zh-TW" dirty="0"/>
              <a:t>(43)</a:t>
            </a:r>
            <a:endParaRPr lang="zh-TW" altLang="en-US" dirty="0"/>
          </a:p>
        </p:txBody>
      </p:sp>
      <p:sp>
        <p:nvSpPr>
          <p:cNvPr id="6" name="投影片編號版面配置區 5">
            <a:extLst>
              <a:ext uri="{FF2B5EF4-FFF2-40B4-BE49-F238E27FC236}">
                <a16:creationId xmlns:a16="http://schemas.microsoft.com/office/drawing/2014/main" id="{A168A6AC-80BB-47B3-9B72-44CF635598E7}"/>
              </a:ext>
            </a:extLst>
          </p:cNvPr>
          <p:cNvSpPr>
            <a:spLocks noGrp="1"/>
          </p:cNvSpPr>
          <p:nvPr>
            <p:ph type="sldNum" sz="quarter" idx="12"/>
          </p:nvPr>
        </p:nvSpPr>
        <p:spPr/>
        <p:txBody>
          <a:bodyPr/>
          <a:lstStyle/>
          <a:p>
            <a:pPr>
              <a:defRPr/>
            </a:pPr>
            <a:fld id="{9A44A0BB-55BA-4661-B7B8-15A99966D2EB}" type="slidenum">
              <a:rPr lang="zh-TW" altLang="en-US" smtClean="0"/>
              <a:pPr>
                <a:defRPr/>
              </a:pPr>
              <a:t>47</a:t>
            </a:fld>
            <a:endParaRPr lang="en-US" altLang="zh-TW" dirty="0"/>
          </a:p>
        </p:txBody>
      </p:sp>
    </p:spTree>
    <p:extLst>
      <p:ext uri="{BB962C8B-B14F-4D97-AF65-F5344CB8AC3E}">
        <p14:creationId xmlns:p14="http://schemas.microsoft.com/office/powerpoint/2010/main" val="13452422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dirty="0"/>
              <a:t>Context modeling for transform coefficients</a:t>
            </a:r>
            <a:endParaRPr lang="zh-TW" altLang="en-US" dirty="0"/>
          </a:p>
        </p:txBody>
      </p:sp>
      <p:sp>
        <p:nvSpPr>
          <p:cNvPr id="3" name="內容版面配置區 2">
            <a:extLst>
              <a:ext uri="{FF2B5EF4-FFF2-40B4-BE49-F238E27FC236}">
                <a16:creationId xmlns:a16="http://schemas.microsoft.com/office/drawing/2014/main" id="{8BF90A0D-376F-4127-BEC4-D57EBC1094A6}"/>
              </a:ext>
            </a:extLst>
          </p:cNvPr>
          <p:cNvSpPr>
            <a:spLocks noGrp="1"/>
          </p:cNvSpPr>
          <p:nvPr>
            <p:ph idx="1"/>
          </p:nvPr>
        </p:nvSpPr>
        <p:spPr/>
        <p:txBody>
          <a:bodyPr/>
          <a:lstStyle/>
          <a:p>
            <a:pPr algn="just"/>
            <a:r>
              <a:rPr lang="en-US" altLang="zh-TW" sz="2000" dirty="0"/>
              <a:t>In HEVC, transform coefficients of a coding block are coded using non-overlapped coefficient groups (CGs), and each CG contains the coefficients of a 4×4 block of a coding block [37].</a:t>
            </a:r>
          </a:p>
          <a:p>
            <a:pPr algn="just"/>
            <a:endParaRPr lang="en-US" altLang="zh-TW" sz="2000" dirty="0"/>
          </a:p>
          <a:p>
            <a:pPr lvl="0" algn="just">
              <a:buClr>
                <a:srgbClr val="FAFD00"/>
              </a:buClr>
            </a:pPr>
            <a:r>
              <a:rPr lang="en-US" altLang="zh-TW" sz="2000" dirty="0">
                <a:solidFill>
                  <a:srgbClr val="FFFFFF"/>
                </a:solidFill>
              </a:rPr>
              <a:t>In JEM, the context modeling for context coded bins is changed. When coding bin </a:t>
            </a:r>
            <a:r>
              <a:rPr lang="en-US" altLang="zh-TW" sz="2000" i="1" dirty="0" err="1">
                <a:solidFill>
                  <a:srgbClr val="FFFFFF"/>
                </a:solidFill>
              </a:rPr>
              <a:t>i</a:t>
            </a:r>
            <a:r>
              <a:rPr lang="en-US" altLang="zh-TW" sz="2000" dirty="0">
                <a:solidFill>
                  <a:srgbClr val="FFFFFF"/>
                </a:solidFill>
              </a:rPr>
              <a:t> in the </a:t>
            </a:r>
            <a:r>
              <a:rPr lang="en-US" altLang="zh-TW" sz="2000" i="1" dirty="0" err="1">
                <a:solidFill>
                  <a:srgbClr val="FFFFFF"/>
                </a:solidFill>
              </a:rPr>
              <a:t>i</a:t>
            </a:r>
            <a:r>
              <a:rPr lang="en-US" altLang="zh-TW" sz="2000" dirty="0" err="1">
                <a:solidFill>
                  <a:srgbClr val="FFFFFF"/>
                </a:solidFill>
              </a:rPr>
              <a:t>-th</a:t>
            </a:r>
            <a:r>
              <a:rPr lang="en-US" altLang="zh-TW" sz="2000" dirty="0">
                <a:solidFill>
                  <a:srgbClr val="FFFFFF"/>
                </a:solidFill>
              </a:rPr>
              <a:t> scan pass (</a:t>
            </a:r>
            <a:r>
              <a:rPr lang="en-US" altLang="zh-TW" sz="2000" i="1" dirty="0" err="1">
                <a:solidFill>
                  <a:srgbClr val="FFFFFF"/>
                </a:solidFill>
              </a:rPr>
              <a:t>i</a:t>
            </a:r>
            <a:r>
              <a:rPr lang="en-US" altLang="zh-TW" sz="2000" dirty="0">
                <a:solidFill>
                  <a:srgbClr val="FFFFFF"/>
                </a:solidFill>
              </a:rPr>
              <a:t> being 0, 1, 2), the context index is determined by the sum of the </a:t>
            </a:r>
            <a:r>
              <a:rPr lang="en-US" altLang="zh-TW" sz="2000" i="1" dirty="0" err="1">
                <a:solidFill>
                  <a:srgbClr val="FFFFFF"/>
                </a:solidFill>
              </a:rPr>
              <a:t>i</a:t>
            </a:r>
            <a:r>
              <a:rPr lang="en-US" altLang="zh-TW" sz="2000" dirty="0" err="1">
                <a:solidFill>
                  <a:srgbClr val="FFFFFF"/>
                </a:solidFill>
              </a:rPr>
              <a:t>-th</a:t>
            </a:r>
            <a:r>
              <a:rPr lang="en-US" altLang="zh-TW" sz="2000" dirty="0">
                <a:solidFill>
                  <a:srgbClr val="FFFFFF"/>
                </a:solidFill>
              </a:rPr>
              <a:t> bins of neighboring coefficients.</a:t>
            </a:r>
          </a:p>
          <a:p>
            <a:pPr lvl="0" algn="just">
              <a:buClr>
                <a:srgbClr val="FAFD00"/>
              </a:buClr>
            </a:pPr>
            <a:endParaRPr lang="en-US" altLang="zh-TW" sz="2000" dirty="0">
              <a:solidFill>
                <a:srgbClr val="FFFFFF"/>
              </a:solidFill>
            </a:endParaRPr>
          </a:p>
          <a:p>
            <a:pPr lvl="0" algn="just">
              <a:buClr>
                <a:srgbClr val="FAFD00"/>
              </a:buClr>
            </a:pPr>
            <a:r>
              <a:rPr lang="en-US" altLang="zh-TW" sz="2000" dirty="0">
                <a:solidFill>
                  <a:srgbClr val="FFFFFF"/>
                </a:solidFill>
              </a:rPr>
              <a:t>To capture the characteristics of transform coefficients at different frequencies, one coding block may be split into up to three regions.</a:t>
            </a:r>
          </a:p>
          <a:p>
            <a:pPr lvl="0" algn="just">
              <a:buClr>
                <a:srgbClr val="FAFD00"/>
              </a:buClr>
            </a:pPr>
            <a:endParaRPr lang="en-US" altLang="zh-TW" sz="2000" dirty="0">
              <a:solidFill>
                <a:srgbClr val="FFFFFF"/>
              </a:solidFill>
            </a:endParaRPr>
          </a:p>
          <a:p>
            <a:pPr lvl="0" algn="just">
              <a:buClr>
                <a:srgbClr val="FAFD00"/>
              </a:buClr>
            </a:pPr>
            <a:r>
              <a:rPr lang="en-US" altLang="zh-TW" sz="2000" dirty="0">
                <a:solidFill>
                  <a:srgbClr val="FFFFFF"/>
                </a:solidFill>
              </a:rPr>
              <a:t>For example, as shown in Fig. 10, when coding bin0 of </a:t>
            </a:r>
            <a:r>
              <a:rPr lang="en-US" altLang="zh-TW" sz="2000" dirty="0" err="1">
                <a:solidFill>
                  <a:srgbClr val="FFFFFF"/>
                </a:solidFill>
              </a:rPr>
              <a:t>luma</a:t>
            </a:r>
            <a:r>
              <a:rPr lang="en-US" altLang="zh-TW" sz="2000" dirty="0">
                <a:solidFill>
                  <a:srgbClr val="FFFFFF"/>
                </a:solidFill>
              </a:rPr>
              <a:t> transform coefficients, one coding block is split into three regions marked with different shadings and different context indexes.</a:t>
            </a:r>
            <a:endParaRPr lang="en-US" altLang="zh-TW" sz="2000" dirty="0"/>
          </a:p>
          <a:p>
            <a:pPr algn="just"/>
            <a:endParaRPr lang="en-US" altLang="zh-TW" sz="2000" dirty="0"/>
          </a:p>
        </p:txBody>
      </p:sp>
      <p:sp>
        <p:nvSpPr>
          <p:cNvPr id="5" name="投影片編號版面配置區 4">
            <a:extLst>
              <a:ext uri="{FF2B5EF4-FFF2-40B4-BE49-F238E27FC236}">
                <a16:creationId xmlns:a16="http://schemas.microsoft.com/office/drawing/2014/main" id="{F0690801-5081-49E9-A451-1B60388AB7A2}"/>
              </a:ext>
            </a:extLst>
          </p:cNvPr>
          <p:cNvSpPr>
            <a:spLocks noGrp="1"/>
          </p:cNvSpPr>
          <p:nvPr>
            <p:ph type="sldNum" sz="quarter" idx="12"/>
          </p:nvPr>
        </p:nvSpPr>
        <p:spPr/>
        <p:txBody>
          <a:bodyPr/>
          <a:lstStyle/>
          <a:p>
            <a:pPr>
              <a:defRPr/>
            </a:pPr>
            <a:fld id="{9A44A0BB-55BA-4661-B7B8-15A99966D2EB}" type="slidenum">
              <a:rPr lang="zh-TW" altLang="en-US" smtClean="0"/>
              <a:pPr>
                <a:defRPr/>
              </a:pPr>
              <a:t>48</a:t>
            </a:fld>
            <a:endParaRPr lang="en-US" altLang="zh-TW" dirty="0"/>
          </a:p>
        </p:txBody>
      </p:sp>
    </p:spTree>
    <p:extLst>
      <p:ext uri="{BB962C8B-B14F-4D97-AF65-F5344CB8AC3E}">
        <p14:creationId xmlns:p14="http://schemas.microsoft.com/office/powerpoint/2010/main" val="34769505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sz="3200" dirty="0">
                <a:solidFill>
                  <a:srgbClr val="FAFD00"/>
                </a:solidFill>
              </a:rPr>
              <a:t>Context modeling for transform coefficients (cont.)</a:t>
            </a:r>
            <a:endParaRPr lang="zh-TW" altLang="en-US" dirty="0"/>
          </a:p>
        </p:txBody>
      </p:sp>
      <p:sp>
        <p:nvSpPr>
          <p:cNvPr id="3" name="內容版面配置區 2">
            <a:extLst>
              <a:ext uri="{FF2B5EF4-FFF2-40B4-BE49-F238E27FC236}">
                <a16:creationId xmlns:a16="http://schemas.microsoft.com/office/drawing/2014/main" id="{8BF90A0D-376F-4127-BEC4-D57EBC1094A6}"/>
              </a:ext>
            </a:extLst>
          </p:cNvPr>
          <p:cNvSpPr>
            <a:spLocks noGrp="1"/>
          </p:cNvSpPr>
          <p:nvPr>
            <p:ph idx="1"/>
          </p:nvPr>
        </p:nvSpPr>
        <p:spPr/>
        <p:txBody>
          <a:bodyPr/>
          <a:lstStyle/>
          <a:p>
            <a:pPr algn="just"/>
            <a:endParaRPr lang="en-US" altLang="zh-TW" sz="2000" dirty="0"/>
          </a:p>
          <a:p>
            <a:pPr algn="just"/>
            <a:endParaRPr lang="en-US" altLang="zh-TW" sz="2000" dirty="0"/>
          </a:p>
          <a:p>
            <a:pPr algn="just"/>
            <a:endParaRPr lang="en-US" altLang="zh-TW" sz="2000" dirty="0"/>
          </a:p>
          <a:p>
            <a:pPr algn="just"/>
            <a:endParaRPr lang="en-US" altLang="zh-TW" sz="2000" dirty="0"/>
          </a:p>
          <a:p>
            <a:pPr algn="just"/>
            <a:endParaRPr lang="en-US" altLang="zh-TW" sz="2000" dirty="0"/>
          </a:p>
          <a:p>
            <a:pPr algn="just"/>
            <a:endParaRPr lang="en-US" altLang="zh-TW" sz="2000" dirty="0"/>
          </a:p>
          <a:p>
            <a:pPr algn="just"/>
            <a:endParaRPr lang="en-US" altLang="zh-TW" sz="2000" dirty="0"/>
          </a:p>
          <a:p>
            <a:pPr marL="0" indent="0" algn="just">
              <a:buNone/>
            </a:pPr>
            <a:endParaRPr lang="en-US" altLang="zh-TW" sz="2000" dirty="0"/>
          </a:p>
          <a:p>
            <a:pPr lvl="0" algn="just">
              <a:buClr>
                <a:srgbClr val="FAFD00"/>
              </a:buClr>
            </a:pPr>
            <a:r>
              <a:rPr lang="en-US" altLang="zh-TW" sz="2000" dirty="0">
                <a:solidFill>
                  <a:srgbClr val="FFFFFF"/>
                </a:solidFill>
              </a:rPr>
              <a:t>Compared to the position-based context modeling used in HEVC, the template-based context modeling in JEM takes neighboring coefficients into consideration, resulting in more effective compression. </a:t>
            </a:r>
          </a:p>
          <a:p>
            <a:pPr algn="just"/>
            <a:endParaRPr lang="en-US" altLang="zh-TW" sz="2000" dirty="0"/>
          </a:p>
        </p:txBody>
      </p:sp>
      <p:pic>
        <p:nvPicPr>
          <p:cNvPr id="6" name="圖片 5">
            <a:extLst>
              <a:ext uri="{FF2B5EF4-FFF2-40B4-BE49-F238E27FC236}">
                <a16:creationId xmlns:a16="http://schemas.microsoft.com/office/drawing/2014/main" id="{26C0B00F-386D-4900-AFA9-CF70F4CF4118}"/>
              </a:ext>
            </a:extLst>
          </p:cNvPr>
          <p:cNvPicPr>
            <a:picLocks noChangeAspect="1"/>
          </p:cNvPicPr>
          <p:nvPr/>
        </p:nvPicPr>
        <p:blipFill rotWithShape="1">
          <a:blip r:embed="rId2">
            <a:extLst>
              <a:ext uri="{28A0092B-C50C-407E-A947-70E740481C1C}">
                <a14:useLocalDpi xmlns:a14="http://schemas.microsoft.com/office/drawing/2010/main" val="0"/>
              </a:ext>
            </a:extLst>
          </a:blip>
          <a:srcRect l="3186"/>
          <a:stretch/>
        </p:blipFill>
        <p:spPr>
          <a:xfrm>
            <a:off x="3343368" y="1424294"/>
            <a:ext cx="2562041" cy="2520000"/>
          </a:xfrm>
          <a:prstGeom prst="rect">
            <a:avLst/>
          </a:prstGeom>
        </p:spPr>
      </p:pic>
      <p:sp>
        <p:nvSpPr>
          <p:cNvPr id="7" name="投影片編號版面配置區 6">
            <a:extLst>
              <a:ext uri="{FF2B5EF4-FFF2-40B4-BE49-F238E27FC236}">
                <a16:creationId xmlns:a16="http://schemas.microsoft.com/office/drawing/2014/main" id="{4944A61C-5C40-4EEA-81A5-391E88A351A0}"/>
              </a:ext>
            </a:extLst>
          </p:cNvPr>
          <p:cNvSpPr>
            <a:spLocks noGrp="1"/>
          </p:cNvSpPr>
          <p:nvPr>
            <p:ph type="sldNum" sz="quarter" idx="12"/>
          </p:nvPr>
        </p:nvSpPr>
        <p:spPr/>
        <p:txBody>
          <a:bodyPr/>
          <a:lstStyle/>
          <a:p>
            <a:pPr>
              <a:defRPr/>
            </a:pPr>
            <a:fld id="{9A44A0BB-55BA-4661-B7B8-15A99966D2EB}" type="slidenum">
              <a:rPr lang="zh-TW" altLang="en-US" smtClean="0"/>
              <a:pPr>
                <a:defRPr/>
              </a:pPr>
              <a:t>49</a:t>
            </a:fld>
            <a:endParaRPr lang="en-US" altLang="zh-TW" dirty="0"/>
          </a:p>
        </p:txBody>
      </p:sp>
      <p:sp>
        <p:nvSpPr>
          <p:cNvPr id="4" name="文字方塊 3">
            <a:extLst>
              <a:ext uri="{FF2B5EF4-FFF2-40B4-BE49-F238E27FC236}">
                <a16:creationId xmlns:a16="http://schemas.microsoft.com/office/drawing/2014/main" id="{1B9D51A5-CA09-4031-9821-3CEDD05E5F82}"/>
              </a:ext>
            </a:extLst>
          </p:cNvPr>
          <p:cNvSpPr txBox="1"/>
          <p:nvPr/>
        </p:nvSpPr>
        <p:spPr>
          <a:xfrm>
            <a:off x="4192998" y="3944294"/>
            <a:ext cx="862779" cy="369332"/>
          </a:xfrm>
          <a:prstGeom prst="rect">
            <a:avLst/>
          </a:prstGeom>
          <a:noFill/>
        </p:spPr>
        <p:txBody>
          <a:bodyPr wrap="square" rtlCol="0">
            <a:spAutoFit/>
          </a:bodyPr>
          <a:lstStyle/>
          <a:p>
            <a:r>
              <a:rPr lang="en-US" altLang="zh-TW" dirty="0"/>
              <a:t>Fig. 10</a:t>
            </a:r>
            <a:endParaRPr lang="zh-TW" altLang="en-US" dirty="0"/>
          </a:p>
        </p:txBody>
      </p:sp>
    </p:spTree>
    <p:extLst>
      <p:ext uri="{BB962C8B-B14F-4D97-AF65-F5344CB8AC3E}">
        <p14:creationId xmlns:p14="http://schemas.microsoft.com/office/powerpoint/2010/main" val="2334281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Intra prediction</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HEVC uses 35 intra prediction modes, including planar, reference sample averaging (DC mode), and 33 directional angular modes. </a:t>
            </a:r>
          </a:p>
          <a:p>
            <a:pPr algn="just">
              <a:defRPr/>
            </a:pPr>
            <a:endParaRPr lang="en-US" altLang="zh-TW" sz="2000" dirty="0"/>
          </a:p>
          <a:p>
            <a:pPr algn="just">
              <a:defRPr/>
            </a:pPr>
            <a:r>
              <a:rPr lang="en-US" altLang="zh-TW" sz="2000" dirty="0"/>
              <a:t>JEM employs a set of 65 directional angular modes and a “most probable modes” list with 6 candidates to efficiently code the selection among 67 intra prediction modes.</a:t>
            </a:r>
          </a:p>
          <a:p>
            <a:pPr algn="just">
              <a:defRPr/>
            </a:pPr>
            <a:endParaRPr lang="en-US" altLang="zh-TW" sz="2000" dirty="0"/>
          </a:p>
          <a:p>
            <a:pPr algn="just">
              <a:defRPr/>
            </a:pPr>
            <a:r>
              <a:rPr lang="en-US" altLang="zh-TW" sz="2000" dirty="0"/>
              <a:t>Two sets of 4-tap interpolation filters with different frequency cutoffs and 1/32 pixel precision are used to generate the prediction samples located at fractional positions for the angular modes.</a:t>
            </a:r>
          </a:p>
          <a:p>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1FF8BA7B-A3FA-4FB7-92DA-CB9011674DAA}"/>
              </a:ext>
            </a:extLst>
          </p:cNvPr>
          <p:cNvSpPr>
            <a:spLocks noGrp="1"/>
          </p:cNvSpPr>
          <p:nvPr>
            <p:ph type="sldNum" sz="quarter" idx="12"/>
          </p:nvPr>
        </p:nvSpPr>
        <p:spPr/>
        <p:txBody>
          <a:bodyPr/>
          <a:lstStyle/>
          <a:p>
            <a:pPr>
              <a:defRPr/>
            </a:pPr>
            <a:fld id="{9A44A0BB-55BA-4661-B7B8-15A99966D2EB}" type="slidenum">
              <a:rPr lang="zh-TW" altLang="en-US" smtClean="0"/>
              <a:pPr>
                <a:defRPr/>
              </a:pPr>
              <a:t>5</a:t>
            </a:fld>
            <a:endParaRPr lang="en-US" altLang="zh-TW" dirty="0"/>
          </a:p>
        </p:txBody>
      </p:sp>
    </p:spTree>
    <p:extLst>
      <p:ext uri="{BB962C8B-B14F-4D97-AF65-F5344CB8AC3E}">
        <p14:creationId xmlns:p14="http://schemas.microsoft.com/office/powerpoint/2010/main" val="16372435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dirty="0"/>
              <a:t>Coding performance and complexity</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8BF90A0D-376F-4127-BEC4-D57EBC1094A6}"/>
                  </a:ext>
                </a:extLst>
              </p:cNvPr>
              <p:cNvSpPr>
                <a:spLocks noGrp="1"/>
              </p:cNvSpPr>
              <p:nvPr>
                <p:ph idx="1"/>
              </p:nvPr>
            </p:nvSpPr>
            <p:spPr/>
            <p:txBody>
              <a:bodyPr/>
              <a:lstStyle/>
              <a:p>
                <a:pPr algn="just"/>
                <a:r>
                  <a:rPr lang="en-US" altLang="zh-TW" sz="2000" dirty="0"/>
                  <a:t>JVET specified common test conditions (CTCs) [38] to conduct fair evaluation experiments. </a:t>
                </a:r>
              </a:p>
              <a:p>
                <a:pPr marL="0" indent="0" algn="just">
                  <a:buNone/>
                </a:pPr>
                <a:endParaRPr lang="en-US" altLang="zh-TW" sz="2000" dirty="0"/>
              </a:p>
              <a:p>
                <a:pPr algn="just"/>
                <a:r>
                  <a:rPr lang="en-US" altLang="zh-TW" sz="2000" dirty="0"/>
                  <a:t>The CTC definition includes 3 mandatory test conditions, namely, intra-only (AI), random-access (RA), and low-delay settings (LD). A set of 24 video sequences, ranging from 416</a:t>
                </a:r>
                <a14:m>
                  <m:oMath xmlns:m="http://schemas.openxmlformats.org/officeDocument/2006/math">
                    <m:r>
                      <a:rPr lang="en-US" altLang="zh-TW" sz="2000" i="1" dirty="0" smtClean="0">
                        <a:latin typeface="Cambria Math" panose="02040503050406030204" pitchFamily="18" charset="0"/>
                      </a:rPr>
                      <m:t>×</m:t>
                    </m:r>
                  </m:oMath>
                </a14:m>
                <a:r>
                  <a:rPr lang="en-US" altLang="zh-TW" sz="2000" dirty="0"/>
                  <a:t>240 to 3840</a:t>
                </a:r>
                <a14:m>
                  <m:oMath xmlns:m="http://schemas.openxmlformats.org/officeDocument/2006/math">
                    <m:r>
                      <a:rPr lang="en-US" altLang="zh-TW" sz="2000" i="1" dirty="0" smtClean="0">
                        <a:latin typeface="Cambria Math" panose="02040503050406030204" pitchFamily="18" charset="0"/>
                      </a:rPr>
                      <m:t>×</m:t>
                    </m:r>
                  </m:oMath>
                </a14:m>
                <a:r>
                  <a:rPr lang="en-US" altLang="zh-TW" sz="2000" dirty="0"/>
                  <a:t>2160 are employed with quantization parameters (QP) being 22, 27, 32, and 37.</a:t>
                </a:r>
              </a:p>
              <a:p>
                <a:pPr algn="just"/>
                <a:endParaRPr lang="en-US" altLang="zh-TW" sz="2000" dirty="0"/>
              </a:p>
              <a:p>
                <a:pPr algn="just"/>
                <a:r>
                  <a:rPr lang="en-US" altLang="zh-TW" sz="2000" dirty="0" err="1"/>
                  <a:t>Bjøntegaard</a:t>
                </a:r>
                <a:r>
                  <a:rPr lang="en-US" altLang="zh-TW" sz="2000" dirty="0"/>
                  <a:t> delta bit rate (BD-rate) [39] is used as a compression performance measurement. </a:t>
                </a:r>
              </a:p>
              <a:p>
                <a:pPr algn="just"/>
                <a:endParaRPr lang="en-US" altLang="zh-TW" sz="2000" dirty="0"/>
              </a:p>
              <a:p>
                <a:endParaRPr lang="zh-TW" altLang="en-US" dirty="0"/>
              </a:p>
            </p:txBody>
          </p:sp>
        </mc:Choice>
        <mc:Fallback xmlns="">
          <p:sp>
            <p:nvSpPr>
              <p:cNvPr id="3" name="內容版面配置區 2">
                <a:extLst>
                  <a:ext uri="{FF2B5EF4-FFF2-40B4-BE49-F238E27FC236}">
                    <a16:creationId xmlns:a16="http://schemas.microsoft.com/office/drawing/2014/main" id="{8BF90A0D-376F-4127-BEC4-D57EBC1094A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投影片編號版面配置區 4">
            <a:extLst>
              <a:ext uri="{FF2B5EF4-FFF2-40B4-BE49-F238E27FC236}">
                <a16:creationId xmlns:a16="http://schemas.microsoft.com/office/drawing/2014/main" id="{2D33DD94-F56E-420C-80F5-1C94BA582772}"/>
              </a:ext>
            </a:extLst>
          </p:cNvPr>
          <p:cNvSpPr>
            <a:spLocks noGrp="1"/>
          </p:cNvSpPr>
          <p:nvPr>
            <p:ph type="sldNum" sz="quarter" idx="12"/>
          </p:nvPr>
        </p:nvSpPr>
        <p:spPr/>
        <p:txBody>
          <a:bodyPr/>
          <a:lstStyle/>
          <a:p>
            <a:pPr>
              <a:defRPr/>
            </a:pPr>
            <a:fld id="{9A44A0BB-55BA-4661-B7B8-15A99966D2EB}" type="slidenum">
              <a:rPr lang="zh-TW" altLang="en-US" smtClean="0"/>
              <a:pPr>
                <a:defRPr/>
              </a:pPr>
              <a:t>50</a:t>
            </a:fld>
            <a:endParaRPr lang="en-US" altLang="zh-TW" dirty="0"/>
          </a:p>
        </p:txBody>
      </p:sp>
    </p:spTree>
    <p:extLst>
      <p:ext uri="{BB962C8B-B14F-4D97-AF65-F5344CB8AC3E}">
        <p14:creationId xmlns:p14="http://schemas.microsoft.com/office/powerpoint/2010/main" val="14516489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dirty="0"/>
              <a:t>Rate-</a:t>
            </a:r>
            <a:r>
              <a:rPr lang="en-US" altLang="zh-TW" dirty="0" err="1"/>
              <a:t>distorition</a:t>
            </a:r>
            <a:r>
              <a:rPr lang="en-US" altLang="zh-TW" dirty="0"/>
              <a:t> performance of JEM</a:t>
            </a:r>
            <a:endParaRPr lang="zh-TW" altLang="en-US" dirty="0"/>
          </a:p>
        </p:txBody>
      </p:sp>
      <p:sp>
        <p:nvSpPr>
          <p:cNvPr id="3" name="內容版面配置區 2">
            <a:extLst>
              <a:ext uri="{FF2B5EF4-FFF2-40B4-BE49-F238E27FC236}">
                <a16:creationId xmlns:a16="http://schemas.microsoft.com/office/drawing/2014/main" id="{8BF90A0D-376F-4127-BEC4-D57EBC1094A6}"/>
              </a:ext>
            </a:extLst>
          </p:cNvPr>
          <p:cNvSpPr>
            <a:spLocks noGrp="1"/>
          </p:cNvSpPr>
          <p:nvPr>
            <p:ph idx="1"/>
          </p:nvPr>
        </p:nvSpPr>
        <p:spPr/>
        <p:txBody>
          <a:bodyPr/>
          <a:lstStyle/>
          <a:p>
            <a:pPr algn="just"/>
            <a:r>
              <a:rPr lang="en-US" altLang="zh-TW" sz="2000" dirty="0"/>
              <a:t>The coding results of JEM7.0 [40] are compared to those of HEVC HM16.16 [41]. </a:t>
            </a:r>
          </a:p>
          <a:p>
            <a:pPr marL="0" indent="0" algn="just">
              <a:buNone/>
            </a:pPr>
            <a:endParaRPr lang="en-US" altLang="zh-TW" sz="2000" dirty="0"/>
          </a:p>
          <a:p>
            <a:pPr algn="just"/>
            <a:r>
              <a:rPr lang="en-US" altLang="zh-TW" sz="2000" dirty="0"/>
              <a:t>JEM provides the best coding gain in RA configurations, where JEM achieves 28.5% </a:t>
            </a:r>
            <a:r>
              <a:rPr lang="en-US" altLang="zh-TW" sz="2000" dirty="0" err="1"/>
              <a:t>luma</a:t>
            </a:r>
            <a:r>
              <a:rPr lang="en-US" altLang="zh-TW" sz="2000" dirty="0"/>
              <a:t> BD-rate saving and more BD-rate savings for chroma components, due to CCLM and </a:t>
            </a:r>
            <a:r>
              <a:rPr lang="en-US" altLang="zh-TW" sz="2000" dirty="0" err="1"/>
              <a:t>luma</a:t>
            </a:r>
            <a:r>
              <a:rPr lang="en-US" altLang="zh-TW" sz="2000" dirty="0"/>
              <a:t>-chroma separate QTBT structures.</a:t>
            </a:r>
          </a:p>
          <a:p>
            <a:pPr algn="just"/>
            <a:endParaRPr lang="en-US" altLang="zh-TW" sz="2000" dirty="0"/>
          </a:p>
          <a:p>
            <a:pPr algn="just"/>
            <a:r>
              <a:rPr lang="en-US" altLang="zh-TW" sz="2000" dirty="0"/>
              <a:t>For AI and LD configurations, JEM achieves 19.7% and 22.3% </a:t>
            </a:r>
            <a:r>
              <a:rPr lang="en-US" altLang="zh-TW" sz="2000" dirty="0" err="1"/>
              <a:t>luma</a:t>
            </a:r>
            <a:r>
              <a:rPr lang="en-US" altLang="zh-TW" sz="2000" dirty="0"/>
              <a:t> BD-rate savings, respectively. </a:t>
            </a:r>
          </a:p>
          <a:p>
            <a:pPr algn="just"/>
            <a:endParaRPr lang="en-US" altLang="zh-TW" sz="2000" dirty="0"/>
          </a:p>
          <a:p>
            <a:endParaRPr lang="zh-TW" altLang="en-US" sz="2000" dirty="0"/>
          </a:p>
        </p:txBody>
      </p:sp>
      <p:sp>
        <p:nvSpPr>
          <p:cNvPr id="5" name="投影片編號版面配置區 4">
            <a:extLst>
              <a:ext uri="{FF2B5EF4-FFF2-40B4-BE49-F238E27FC236}">
                <a16:creationId xmlns:a16="http://schemas.microsoft.com/office/drawing/2014/main" id="{246BF13A-A36B-4E0D-8AF4-C2B8F0378411}"/>
              </a:ext>
            </a:extLst>
          </p:cNvPr>
          <p:cNvSpPr>
            <a:spLocks noGrp="1"/>
          </p:cNvSpPr>
          <p:nvPr>
            <p:ph type="sldNum" sz="quarter" idx="12"/>
          </p:nvPr>
        </p:nvSpPr>
        <p:spPr/>
        <p:txBody>
          <a:bodyPr/>
          <a:lstStyle/>
          <a:p>
            <a:pPr>
              <a:defRPr/>
            </a:pPr>
            <a:fld id="{9A44A0BB-55BA-4661-B7B8-15A99966D2EB}" type="slidenum">
              <a:rPr lang="zh-TW" altLang="en-US" smtClean="0"/>
              <a:pPr>
                <a:defRPr/>
              </a:pPr>
              <a:t>51</a:t>
            </a:fld>
            <a:endParaRPr lang="en-US" altLang="zh-TW" dirty="0"/>
          </a:p>
        </p:txBody>
      </p:sp>
    </p:spTree>
    <p:extLst>
      <p:ext uri="{BB962C8B-B14F-4D97-AF65-F5344CB8AC3E}">
        <p14:creationId xmlns:p14="http://schemas.microsoft.com/office/powerpoint/2010/main" val="20640610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sz="3200" dirty="0">
                <a:solidFill>
                  <a:srgbClr val="FAFD00"/>
                </a:solidFill>
              </a:rPr>
              <a:t>Rate-</a:t>
            </a:r>
            <a:r>
              <a:rPr lang="en-US" altLang="zh-TW" sz="3200" dirty="0" err="1">
                <a:solidFill>
                  <a:srgbClr val="FAFD00"/>
                </a:solidFill>
              </a:rPr>
              <a:t>distorition</a:t>
            </a:r>
            <a:r>
              <a:rPr lang="en-US" altLang="zh-TW" sz="3200" dirty="0">
                <a:solidFill>
                  <a:srgbClr val="FAFD00"/>
                </a:solidFill>
              </a:rPr>
              <a:t> performance of JEM (cont.)</a:t>
            </a:r>
            <a:endParaRPr lang="zh-TW" altLang="en-US" dirty="0"/>
          </a:p>
        </p:txBody>
      </p:sp>
      <p:pic>
        <p:nvPicPr>
          <p:cNvPr id="5" name="圖片 2">
            <a:extLst>
              <a:ext uri="{FF2B5EF4-FFF2-40B4-BE49-F238E27FC236}">
                <a16:creationId xmlns:a16="http://schemas.microsoft.com/office/drawing/2014/main" id="{81176785-81E9-4975-BE91-C99AC1E085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750" y="1431210"/>
            <a:ext cx="7810500" cy="247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投影片編號版面配置區 5">
            <a:extLst>
              <a:ext uri="{FF2B5EF4-FFF2-40B4-BE49-F238E27FC236}">
                <a16:creationId xmlns:a16="http://schemas.microsoft.com/office/drawing/2014/main" id="{C8296D09-C44C-4763-94BF-BBBD0E37DCBA}"/>
              </a:ext>
            </a:extLst>
          </p:cNvPr>
          <p:cNvSpPr>
            <a:spLocks noGrp="1"/>
          </p:cNvSpPr>
          <p:nvPr>
            <p:ph type="sldNum" sz="quarter" idx="12"/>
          </p:nvPr>
        </p:nvSpPr>
        <p:spPr/>
        <p:txBody>
          <a:bodyPr/>
          <a:lstStyle/>
          <a:p>
            <a:pPr>
              <a:defRPr/>
            </a:pPr>
            <a:fld id="{9A44A0BB-55BA-4661-B7B8-15A99966D2EB}" type="slidenum">
              <a:rPr lang="zh-TW" altLang="en-US" smtClean="0"/>
              <a:pPr>
                <a:defRPr/>
              </a:pPr>
              <a:t>52</a:t>
            </a:fld>
            <a:endParaRPr lang="en-US" altLang="zh-TW" dirty="0"/>
          </a:p>
        </p:txBody>
      </p:sp>
      <p:sp>
        <p:nvSpPr>
          <p:cNvPr id="4" name="文字方塊 3">
            <a:extLst>
              <a:ext uri="{FF2B5EF4-FFF2-40B4-BE49-F238E27FC236}">
                <a16:creationId xmlns:a16="http://schemas.microsoft.com/office/drawing/2014/main" id="{A843C820-61CE-47C1-B2BD-FC7B7F5155A0}"/>
              </a:ext>
            </a:extLst>
          </p:cNvPr>
          <p:cNvSpPr txBox="1"/>
          <p:nvPr/>
        </p:nvSpPr>
        <p:spPr>
          <a:xfrm>
            <a:off x="2186449" y="3915700"/>
            <a:ext cx="4771103" cy="369332"/>
          </a:xfrm>
          <a:prstGeom prst="rect">
            <a:avLst/>
          </a:prstGeom>
          <a:noFill/>
        </p:spPr>
        <p:txBody>
          <a:bodyPr wrap="square" rtlCol="0">
            <a:spAutoFit/>
          </a:bodyPr>
          <a:lstStyle/>
          <a:p>
            <a:r>
              <a:rPr lang="en-US" altLang="zh-TW" dirty="0"/>
              <a:t>Two R-D curves of JEM7.0 and HEVC HM16.16.</a:t>
            </a:r>
            <a:endParaRPr lang="zh-TW" altLang="en-US" dirty="0"/>
          </a:p>
        </p:txBody>
      </p:sp>
    </p:spTree>
    <p:extLst>
      <p:ext uri="{BB962C8B-B14F-4D97-AF65-F5344CB8AC3E}">
        <p14:creationId xmlns:p14="http://schemas.microsoft.com/office/powerpoint/2010/main" val="32974538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sz="3200" dirty="0">
                <a:solidFill>
                  <a:srgbClr val="FAFD00"/>
                </a:solidFill>
              </a:rPr>
              <a:t>Rate-</a:t>
            </a:r>
            <a:r>
              <a:rPr lang="en-US" altLang="zh-TW" sz="3200" dirty="0" err="1">
                <a:solidFill>
                  <a:srgbClr val="FAFD00"/>
                </a:solidFill>
              </a:rPr>
              <a:t>distorition</a:t>
            </a:r>
            <a:r>
              <a:rPr lang="en-US" altLang="zh-TW" sz="3200" dirty="0">
                <a:solidFill>
                  <a:srgbClr val="FAFD00"/>
                </a:solidFill>
              </a:rPr>
              <a:t> performance of JEM (cont.)</a:t>
            </a:r>
            <a:endParaRPr lang="zh-TW" altLang="en-US" dirty="0"/>
          </a:p>
        </p:txBody>
      </p:sp>
      <p:graphicFrame>
        <p:nvGraphicFramePr>
          <p:cNvPr id="5" name="表格 4">
            <a:extLst>
              <a:ext uri="{FF2B5EF4-FFF2-40B4-BE49-F238E27FC236}">
                <a16:creationId xmlns:a16="http://schemas.microsoft.com/office/drawing/2014/main" id="{5052C987-95D8-418B-85DF-F68AAAE62AD9}"/>
              </a:ext>
            </a:extLst>
          </p:cNvPr>
          <p:cNvGraphicFramePr>
            <a:graphicFrameLocks noGrp="1"/>
          </p:cNvGraphicFramePr>
          <p:nvPr>
            <p:extLst>
              <p:ext uri="{D42A27DB-BD31-4B8C-83A1-F6EECF244321}">
                <p14:modId xmlns:p14="http://schemas.microsoft.com/office/powerpoint/2010/main" val="2238463368"/>
              </p:ext>
            </p:extLst>
          </p:nvPr>
        </p:nvGraphicFramePr>
        <p:xfrm>
          <a:off x="481013" y="1871663"/>
          <a:ext cx="8181975" cy="4323726"/>
        </p:xfrm>
        <a:graphic>
          <a:graphicData uri="http://schemas.openxmlformats.org/drawingml/2006/table">
            <a:tbl>
              <a:tblPr/>
              <a:tblGrid>
                <a:gridCol w="679450">
                  <a:extLst>
                    <a:ext uri="{9D8B030D-6E8A-4147-A177-3AD203B41FA5}">
                      <a16:colId xmlns:a16="http://schemas.microsoft.com/office/drawing/2014/main" val="3079465661"/>
                    </a:ext>
                  </a:extLst>
                </a:gridCol>
                <a:gridCol w="1184275">
                  <a:extLst>
                    <a:ext uri="{9D8B030D-6E8A-4147-A177-3AD203B41FA5}">
                      <a16:colId xmlns:a16="http://schemas.microsoft.com/office/drawing/2014/main" val="674051638"/>
                    </a:ext>
                  </a:extLst>
                </a:gridCol>
                <a:gridCol w="703262">
                  <a:extLst>
                    <a:ext uri="{9D8B030D-6E8A-4147-A177-3AD203B41FA5}">
                      <a16:colId xmlns:a16="http://schemas.microsoft.com/office/drawing/2014/main" val="260191762"/>
                    </a:ext>
                  </a:extLst>
                </a:gridCol>
                <a:gridCol w="703263">
                  <a:extLst>
                    <a:ext uri="{9D8B030D-6E8A-4147-A177-3AD203B41FA5}">
                      <a16:colId xmlns:a16="http://schemas.microsoft.com/office/drawing/2014/main" val="1618043966"/>
                    </a:ext>
                  </a:extLst>
                </a:gridCol>
                <a:gridCol w="709612">
                  <a:extLst>
                    <a:ext uri="{9D8B030D-6E8A-4147-A177-3AD203B41FA5}">
                      <a16:colId xmlns:a16="http://schemas.microsoft.com/office/drawing/2014/main" val="2869338388"/>
                    </a:ext>
                  </a:extLst>
                </a:gridCol>
                <a:gridCol w="703263">
                  <a:extLst>
                    <a:ext uri="{9D8B030D-6E8A-4147-A177-3AD203B41FA5}">
                      <a16:colId xmlns:a16="http://schemas.microsoft.com/office/drawing/2014/main" val="3968436919"/>
                    </a:ext>
                  </a:extLst>
                </a:gridCol>
                <a:gridCol w="703262">
                  <a:extLst>
                    <a:ext uri="{9D8B030D-6E8A-4147-A177-3AD203B41FA5}">
                      <a16:colId xmlns:a16="http://schemas.microsoft.com/office/drawing/2014/main" val="1277238741"/>
                    </a:ext>
                  </a:extLst>
                </a:gridCol>
                <a:gridCol w="679450">
                  <a:extLst>
                    <a:ext uri="{9D8B030D-6E8A-4147-A177-3AD203B41FA5}">
                      <a16:colId xmlns:a16="http://schemas.microsoft.com/office/drawing/2014/main" val="2555068052"/>
                    </a:ext>
                  </a:extLst>
                </a:gridCol>
                <a:gridCol w="703263">
                  <a:extLst>
                    <a:ext uri="{9D8B030D-6E8A-4147-A177-3AD203B41FA5}">
                      <a16:colId xmlns:a16="http://schemas.microsoft.com/office/drawing/2014/main" val="3387123712"/>
                    </a:ext>
                  </a:extLst>
                </a:gridCol>
                <a:gridCol w="741362">
                  <a:extLst>
                    <a:ext uri="{9D8B030D-6E8A-4147-A177-3AD203B41FA5}">
                      <a16:colId xmlns:a16="http://schemas.microsoft.com/office/drawing/2014/main" val="2497321694"/>
                    </a:ext>
                  </a:extLst>
                </a:gridCol>
                <a:gridCol w="671513">
                  <a:extLst>
                    <a:ext uri="{9D8B030D-6E8A-4147-A177-3AD203B41FA5}">
                      <a16:colId xmlns:a16="http://schemas.microsoft.com/office/drawing/2014/main" val="2803791340"/>
                    </a:ext>
                  </a:extLst>
                </a:gridCol>
              </a:tblGrid>
              <a:tr h="131763">
                <a:tc row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Class</a:t>
                      </a:r>
                    </a:p>
                  </a:txBody>
                  <a:tcPr marL="7738" marR="7738" marT="7738"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row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Sequences</a:t>
                      </a:r>
                    </a:p>
                  </a:txBody>
                  <a:tcPr marL="7738" marR="7738" marT="7738"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gridSpan="3">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All Intra</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tc hMerge="1">
                  <a:txBody>
                    <a:bodyPr/>
                    <a:lstStyle/>
                    <a:p>
                      <a:endParaRPr lang="zh-TW" altLang="en-US"/>
                    </a:p>
                  </a:txBody>
                  <a:tcPr/>
                </a:tc>
                <a:tc gridSpan="3">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Random Access</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tc hMerge="1">
                  <a:txBody>
                    <a:bodyPr/>
                    <a:lstStyle/>
                    <a:p>
                      <a:endParaRPr lang="zh-TW" altLang="en-US"/>
                    </a:p>
                  </a:txBody>
                  <a:tcPr/>
                </a:tc>
                <a:tc gridSpan="3">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Low Delay B</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2931648074"/>
                  </a:ext>
                </a:extLst>
              </a:tr>
              <a:tr h="139700">
                <a:tc vMerge="1">
                  <a:txBody>
                    <a:bodyPr/>
                    <a:lstStyle/>
                    <a:p>
                      <a:endParaRPr lang="zh-TW" altLang="en-US"/>
                    </a:p>
                  </a:txBody>
                  <a:tcPr/>
                </a:tc>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Y BD-rate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U BD-rate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V BD-rate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Y BD-rate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U BD-rate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V BD-rate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Y BD-rate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U BD-rate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V BD-rate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70452781"/>
                  </a:ext>
                </a:extLst>
              </a:tr>
              <a:tr h="131763">
                <a:tc rowSpan="4">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Class A1 4K</a:t>
                      </a:r>
                    </a:p>
                  </a:txBody>
                  <a:tcPr marL="7738" marR="7738" marT="7738"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Tango2</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-22.70%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-47.60%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-44.10%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-34.80%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-54.50%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-49.60%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grid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extLst>
                  <a:ext uri="{0D108BD9-81ED-4DB2-BD59-A6C34878D82A}">
                    <a16:rowId xmlns:a16="http://schemas.microsoft.com/office/drawing/2014/main" val="3198206691"/>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err="1">
                          <a:ln>
                            <a:noFill/>
                          </a:ln>
                          <a:solidFill>
                            <a:schemeClr val="tx1"/>
                          </a:solidFill>
                          <a:effectLst/>
                          <a:latin typeface="+mn-lt"/>
                          <a:ea typeface="新細明體" panose="02020500000000000000" pitchFamily="18" charset="-120"/>
                        </a:rPr>
                        <a:t>DrumslOO</a:t>
                      </a:r>
                      <a:endParaRPr kumimoji="0" lang="en-US" altLang="zh-TW" sz="1000" b="0" i="0" u="none" strike="noStrike" cap="none" normalizeH="0" baseline="0" dirty="0">
                        <a:ln>
                          <a:noFill/>
                        </a:ln>
                        <a:solidFill>
                          <a:schemeClr val="tx1"/>
                        </a:solidFill>
                        <a:effectLst/>
                        <a:latin typeface="+mn-lt"/>
                        <a:ea typeface="新細明體" panose="02020500000000000000" pitchFamily="18" charset="-120"/>
                      </a:endParaRP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-18.20%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-19.80%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-22.40%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-30.40%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-33.10%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grid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extLst>
                  <a:ext uri="{0D108BD9-81ED-4DB2-BD59-A6C34878D82A}">
                    <a16:rowId xmlns:a16="http://schemas.microsoft.com/office/drawing/2014/main" val="3283669515"/>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Campfire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-25.30%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-43.00%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-32.40%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-28.90%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-34.90%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-47.30%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grid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extLst>
                  <a:ext uri="{0D108BD9-81ED-4DB2-BD59-A6C34878D82A}">
                    <a16:rowId xmlns:a16="http://schemas.microsoft.com/office/drawing/2014/main" val="1940741657"/>
                  </a:ext>
                </a:extLst>
              </a:tr>
              <a:tr h="139700">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ToddlerFountain2</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-15.40%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-20.60%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-11.70%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-14.80%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-14.30%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-10.80%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grid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extLst>
                  <a:ext uri="{0D108BD9-81ED-4DB2-BD59-A6C34878D82A}">
                    <a16:rowId xmlns:a16="http://schemas.microsoft.com/office/drawing/2014/main" val="2145420498"/>
                  </a:ext>
                </a:extLst>
              </a:tr>
              <a:tr h="131763">
                <a:tc rowSpan="4">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Class A2 4K</a:t>
                      </a:r>
                    </a:p>
                  </a:txBody>
                  <a:tcPr marL="7738" marR="7738" marT="7738"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err="1">
                          <a:ln>
                            <a:noFill/>
                          </a:ln>
                          <a:solidFill>
                            <a:schemeClr val="tx1"/>
                          </a:solidFill>
                          <a:effectLst/>
                          <a:latin typeface="+mn-lt"/>
                          <a:ea typeface="新細明體" panose="02020500000000000000" pitchFamily="18" charset="-120"/>
                        </a:rPr>
                        <a:t>CatRobot</a:t>
                      </a:r>
                      <a:endParaRPr kumimoji="0" lang="en-US" altLang="zh-TW" sz="1000" b="0" i="0" u="none" strike="noStrike" cap="none" normalizeH="0" baseline="0" dirty="0">
                        <a:ln>
                          <a:noFill/>
                        </a:ln>
                        <a:solidFill>
                          <a:schemeClr val="tx1"/>
                        </a:solidFill>
                        <a:effectLst/>
                        <a:latin typeface="+mn-lt"/>
                        <a:ea typeface="新細明體" panose="02020500000000000000" pitchFamily="18" charset="-120"/>
                      </a:endParaRP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-30.20%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-31.10%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-38.60%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-48.30%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-40.50%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grid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extLst>
                  <a:ext uri="{0D108BD9-81ED-4DB2-BD59-A6C34878D82A}">
                    <a16:rowId xmlns:a16="http://schemas.microsoft.com/office/drawing/2014/main" val="1641390934"/>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TrafficFlow</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-26.50%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-40.20%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-33.10%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-45.70%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-38.70%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grid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extLst>
                  <a:ext uri="{0D108BD9-81ED-4DB2-BD59-A6C34878D82A}">
                    <a16:rowId xmlns:a16="http://schemas.microsoft.com/office/drawing/2014/main" val="3255438550"/>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DaylightRoad2</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-19.90%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-39.80%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-18.30%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-38.90%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-44.10%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-31.10%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grid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extLst>
                  <a:ext uri="{0D108BD9-81ED-4DB2-BD59-A6C34878D82A}">
                    <a16:rowId xmlns:a16="http://schemas.microsoft.com/office/drawing/2014/main" val="1313229620"/>
                  </a:ext>
                </a:extLst>
              </a:tr>
              <a:tr h="139700">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Rollercoaster2</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-24.80%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-29.10%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-27.90%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-38.70%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-42.90%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-42.80%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grid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extLst>
                  <a:ext uri="{0D108BD9-81ED-4DB2-BD59-A6C34878D82A}">
                    <a16:rowId xmlns:a16="http://schemas.microsoft.com/office/drawing/2014/main" val="3862372291"/>
                  </a:ext>
                </a:extLst>
              </a:tr>
              <a:tr h="131763">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Kimono</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-18.00%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-21.50%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-13.00%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-22.20%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-17.90%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-15.70%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-17.10%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44580169"/>
                  </a:ext>
                </a:extLst>
              </a:tr>
              <a:tr h="131763">
                <a:tc rowSpan="3">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Class B 1080p</a:t>
                      </a:r>
                    </a:p>
                  </a:txBody>
                  <a:tcPr marL="7738" marR="7738" marT="7738"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ParkScene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-17.00%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-24.60%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-8.60%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-21.10%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-29.00%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-14.80%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-15.00%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-15.70%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-15.20%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81860544"/>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Cactus</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-19.10%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-18.10%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-32.00%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-39.80%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-32.00%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-25.80%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-32.40%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-31.00%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9606721"/>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BasketballDrive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-19.80%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-36.90%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-37.60%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-30.30%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-43.10%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-42.30%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-24.50%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-39.00%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-38.50%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75836090"/>
                  </a:ext>
                </a:extLst>
              </a:tr>
              <a:tr h="139700">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BQTerrace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-15.10%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-27.20%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-37.50%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-29.40%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-44.10%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-51.70%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-23.10%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-32.60%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-34.90%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41487226"/>
                  </a:ext>
                </a:extLst>
              </a:tr>
              <a:tr h="131763">
                <a:tc rowSpan="4">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Class C WVGA</a:t>
                      </a:r>
                    </a:p>
                  </a:txBody>
                  <a:tcPr marL="7738" marR="7738" marT="7738"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BasketballDrill</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-29.40%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-38.70%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-41.50%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-29.10%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-37.10%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-38.70%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-24.10%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-36.80%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-39.60%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73428555"/>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BQMall</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-18.50%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-31.60%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-34.40%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-36.20%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-21.80%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-27.30%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61869416"/>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PartyScene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-14.00%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-21.60%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-25.10%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-30.50%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-32.60%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-20.70%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-22.00%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04424855"/>
                  </a:ext>
                </a:extLst>
              </a:tr>
              <a:tr h="139700">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RaceHorses</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-16.40%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-13.40%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-19.30%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-27.10%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-19.10%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-18.50%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65628906"/>
                  </a:ext>
                </a:extLst>
              </a:tr>
              <a:tr h="131763">
                <a:tc rowSpan="4">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Class D WQVGA</a:t>
                      </a:r>
                    </a:p>
                  </a:txBody>
                  <a:tcPr marL="7738" marR="7738" marT="7738"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BasketballPass</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-17.80%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-24.90%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-24.40%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-36.90%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-32.70%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-19.60%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-32.10%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-27.90%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2822746"/>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BQSquare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-12.80%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-15.60%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-21.30%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-32.90%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-31.00%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-36.90%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-30.50%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-20.00%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-25.40%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3798698"/>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BlowingBubbles</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-14.40%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-19.30%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-20.10%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-26.00%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-27.90%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-20.10%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-21.10%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87366764"/>
                  </a:ext>
                </a:extLst>
              </a:tr>
              <a:tr h="139700">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RaceHorses</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-17.80%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-20.00%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-22.40%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-26.30%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-19.40%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-21.80%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-23.10%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16132920"/>
                  </a:ext>
                </a:extLst>
              </a:tr>
              <a:tr h="131763">
                <a:tc rowSpan="3">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ClassE 720p</a:t>
                      </a:r>
                    </a:p>
                  </a:txBody>
                  <a:tcPr marL="7738" marR="7738" marT="7738" marB="0" anchor="ctr"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FourPeople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-21.90%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-29.00%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-30.60%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-22.80%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-31.00%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-34.50%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52381173"/>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Johnny</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-22.00%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-30.40%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-34.90%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-27.90%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-41.40%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-42.70%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08434684"/>
                  </a:ext>
                </a:extLst>
              </a:tr>
              <a:tr h="131763">
                <a:tc v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Kristen And Sara</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-22.20%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-27.70%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-30.80%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l" defTabSz="914400" rtl="0" eaLnBrk="1" fontAlgn="t" latinLnBrk="0" hangingPunct="1">
                        <a:lnSpc>
                          <a:spcPct val="100000"/>
                        </a:lnSpc>
                        <a:spcBef>
                          <a:spcPct val="0"/>
                        </a:spcBef>
                        <a:spcAft>
                          <a:spcPct val="0"/>
                        </a:spcAft>
                        <a:buClrTx/>
                        <a:buSzTx/>
                        <a:buFontTx/>
                        <a:buNone/>
                        <a:tabLst/>
                      </a:pPr>
                      <a:r>
                        <a:rPr kumimoji="0" lang="zh-TW" altLang="en-US" sz="1000" b="0" i="0" u="none" strike="noStrike" cap="none" normalizeH="0" baseline="0">
                          <a:ln>
                            <a:noFill/>
                          </a:ln>
                          <a:solidFill>
                            <a:schemeClr val="tx1"/>
                          </a:solidFill>
                          <a:effectLst/>
                          <a:latin typeface="+mn-lt"/>
                          <a:ea typeface="新細明體" panose="02020500000000000000" pitchFamily="18" charset="-120"/>
                        </a:rPr>
                        <a:t>　</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-27.20%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-35.40%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-38.50%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50599010"/>
                  </a:ext>
                </a:extLst>
              </a:tr>
              <a:tr h="131763">
                <a:tc gridSpan="2">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Average</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hMerge="1">
                  <a:txBody>
                    <a:bodyPr/>
                    <a:lstStyle/>
                    <a:p>
                      <a:endParaRPr lang="zh-TW" altLang="en-US"/>
                    </a:p>
                  </a:txBody>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-19.70%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-26.70%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-28.50%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-35.40%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-34.00%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-22.30%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a:ln>
                            <a:noFill/>
                          </a:ln>
                          <a:solidFill>
                            <a:schemeClr val="tx1"/>
                          </a:solidFill>
                          <a:effectLst/>
                          <a:latin typeface="+mn-lt"/>
                          <a:ea typeface="新細明體" panose="02020500000000000000" pitchFamily="18" charset="-120"/>
                        </a:rPr>
                        <a:t>-28.20%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tc>
                  <a:txBody>
                    <a:bodyPr/>
                    <a:lstStyle>
                      <a:lvl1pPr marL="0" algn="l" defTabSz="914377" rtl="0" eaLnBrk="1" latinLnBrk="0" hangingPunct="1">
                        <a:spcBef>
                          <a:spcPct val="30000"/>
                        </a:spcBef>
                        <a:buClr>
                          <a:schemeClr val="tx2"/>
                        </a:buClr>
                        <a:buSzPct val="100000"/>
                        <a:buFont typeface="75 Helvetica Bold" charset="0"/>
                        <a:defRPr sz="2400" kern="1200">
                          <a:solidFill>
                            <a:schemeClr val="tx1"/>
                          </a:solidFill>
                          <a:latin typeface="Arial" panose="020B0604020202020204" pitchFamily="34" charset="0"/>
                        </a:defRPr>
                      </a:lvl1pPr>
                      <a:lvl2pPr marL="742950" indent="-285750" algn="l" defTabSz="914377" rtl="0" eaLnBrk="1" latinLnBrk="0" hangingPunct="1">
                        <a:lnSpc>
                          <a:spcPct val="90000"/>
                        </a:lnSpc>
                        <a:spcBef>
                          <a:spcPct val="30000"/>
                        </a:spcBef>
                        <a:buClr>
                          <a:schemeClr val="tx2"/>
                        </a:buClr>
                        <a:buSzPct val="100000"/>
                        <a:buFont typeface="75 Helvetica Bold" charset="0"/>
                        <a:defRPr sz="2000" kern="1200">
                          <a:solidFill>
                            <a:schemeClr val="tx1"/>
                          </a:solidFill>
                          <a:latin typeface="Arial" panose="020B0604020202020204" pitchFamily="34" charset="0"/>
                        </a:defRPr>
                      </a:lvl2pPr>
                      <a:lvl3pPr marL="11430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3pPr>
                      <a:lvl4pPr marL="16002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4pPr>
                      <a:lvl5pPr marL="2057400" indent="-228600" algn="l" defTabSz="914377" rtl="0" eaLnBrk="1" latinLnBrk="0" hangingPunct="1">
                        <a:lnSpc>
                          <a:spcPct val="95000"/>
                        </a:lnSpc>
                        <a:spcBef>
                          <a:spcPct val="30000"/>
                        </a:spcBef>
                        <a:buClr>
                          <a:schemeClr val="tx2"/>
                        </a:buClr>
                        <a:buSzPct val="100000"/>
                        <a:buFont typeface="75 Helvetica Bold" charset="0"/>
                        <a:defRPr sz="2400" kern="1200">
                          <a:solidFill>
                            <a:schemeClr val="tx1"/>
                          </a:solidFill>
                          <a:latin typeface="Arial" panose="020B0604020202020204" pitchFamily="34" charset="0"/>
                        </a:defRPr>
                      </a:lvl5pPr>
                      <a:lvl6pPr marL="25146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6pPr>
                      <a:lvl7pPr marL="29718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7pPr>
                      <a:lvl8pPr marL="34290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8pPr>
                      <a:lvl9pPr marL="3886200" indent="-228600" algn="l" defTabSz="914377" rtl="0" eaLnBrk="0" fontAlgn="base" latinLnBrk="0" hangingPunct="0">
                        <a:lnSpc>
                          <a:spcPct val="95000"/>
                        </a:lnSpc>
                        <a:spcBef>
                          <a:spcPct val="30000"/>
                        </a:spcBef>
                        <a:spcAft>
                          <a:spcPct val="0"/>
                        </a:spcAft>
                        <a:buClr>
                          <a:schemeClr val="tx2"/>
                        </a:buClr>
                        <a:buSzPct val="100000"/>
                        <a:buFont typeface="75 Helvetica Bold" charset="0"/>
                        <a:defRPr sz="2400" kern="1200">
                          <a:solidFill>
                            <a:schemeClr val="tx1"/>
                          </a:solidFill>
                          <a:latin typeface="Arial" panose="020B0604020202020204" pitchFamily="34" charset="0"/>
                        </a:defRPr>
                      </a:lvl9pPr>
                    </a:lstStyle>
                    <a:p>
                      <a:pPr marL="0" marR="0" lvl="0" indent="0" algn="r" defTabSz="914400" rtl="0" eaLnBrk="1" fontAlgn="t" latinLnBrk="0" hangingPunct="1">
                        <a:lnSpc>
                          <a:spcPct val="100000"/>
                        </a:lnSpc>
                        <a:spcBef>
                          <a:spcPct val="0"/>
                        </a:spcBef>
                        <a:spcAft>
                          <a:spcPct val="0"/>
                        </a:spcAft>
                        <a:buClrTx/>
                        <a:buSzTx/>
                        <a:buFontTx/>
                        <a:buNone/>
                        <a:tabLst/>
                      </a:pPr>
                      <a:r>
                        <a:rPr kumimoji="0" lang="en-US" altLang="zh-TW" sz="1000" b="0" i="0" u="none" strike="noStrike" cap="none" normalizeH="0" baseline="0" dirty="0">
                          <a:ln>
                            <a:noFill/>
                          </a:ln>
                          <a:solidFill>
                            <a:schemeClr val="tx1"/>
                          </a:solidFill>
                          <a:effectLst/>
                          <a:latin typeface="+mn-lt"/>
                          <a:ea typeface="新細明體" panose="02020500000000000000" pitchFamily="18" charset="-120"/>
                        </a:rPr>
                        <a:t>-29.20%</a:t>
                      </a:r>
                    </a:p>
                  </a:txBody>
                  <a:tcPr marL="7738" marR="7738" marT="7738"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75626699"/>
                  </a:ext>
                </a:extLst>
              </a:tr>
            </a:tbl>
          </a:graphicData>
        </a:graphic>
      </p:graphicFrame>
      <p:sp>
        <p:nvSpPr>
          <p:cNvPr id="6" name="文字方塊 2">
            <a:extLst>
              <a:ext uri="{FF2B5EF4-FFF2-40B4-BE49-F238E27FC236}">
                <a16:creationId xmlns:a16="http://schemas.microsoft.com/office/drawing/2014/main" id="{A88DC411-9B0A-4DED-AE15-29B32C1FA491}"/>
              </a:ext>
            </a:extLst>
          </p:cNvPr>
          <p:cNvSpPr txBox="1">
            <a:spLocks noChangeArrowheads="1"/>
          </p:cNvSpPr>
          <p:nvPr/>
        </p:nvSpPr>
        <p:spPr bwMode="auto">
          <a:xfrm>
            <a:off x="481013" y="1471613"/>
            <a:ext cx="81819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defRPr>
            </a:lvl1pPr>
            <a:lvl2pPr marL="742950" indent="-285750">
              <a:defRPr sz="2000">
                <a:solidFill>
                  <a:schemeClr val="tx1"/>
                </a:solidFill>
                <a:latin typeface="Arial" panose="020B0604020202020204" pitchFamily="34" charset="0"/>
              </a:defRPr>
            </a:lvl2pPr>
            <a:lvl3pPr marL="1143000" indent="-228600">
              <a:defRPr sz="2000">
                <a:solidFill>
                  <a:schemeClr val="tx1"/>
                </a:solidFill>
                <a:latin typeface="Arial" panose="020B0604020202020204" pitchFamily="34" charset="0"/>
              </a:defRPr>
            </a:lvl3pPr>
            <a:lvl4pPr marL="1600200" indent="-228600">
              <a:defRPr sz="2000">
                <a:solidFill>
                  <a:schemeClr val="tx1"/>
                </a:solidFill>
                <a:latin typeface="Arial" panose="020B0604020202020204" pitchFamily="34" charset="0"/>
              </a:defRPr>
            </a:lvl4pPr>
            <a:lvl5pPr marL="2057400" indent="-228600">
              <a:defRPr sz="2000">
                <a:solidFill>
                  <a:schemeClr val="tx1"/>
                </a:solidFill>
                <a:latin typeface="Arial" panose="020B0604020202020204" pitchFamily="34" charset="0"/>
              </a:defRPr>
            </a:lvl5pPr>
            <a:lvl6pPr marL="2514600" indent="-228600" eaLnBrk="0" fontAlgn="base" hangingPunct="0">
              <a:spcBef>
                <a:spcPct val="0"/>
              </a:spcBef>
              <a:spcAft>
                <a:spcPct val="0"/>
              </a:spcAft>
              <a:defRPr sz="2000">
                <a:solidFill>
                  <a:schemeClr val="tx1"/>
                </a:solidFill>
                <a:latin typeface="Arial" panose="020B0604020202020204" pitchFamily="34" charset="0"/>
              </a:defRPr>
            </a:lvl6pPr>
            <a:lvl7pPr marL="2971800" indent="-228600" eaLnBrk="0" fontAlgn="base" hangingPunct="0">
              <a:spcBef>
                <a:spcPct val="0"/>
              </a:spcBef>
              <a:spcAft>
                <a:spcPct val="0"/>
              </a:spcAft>
              <a:defRPr sz="2000">
                <a:solidFill>
                  <a:schemeClr val="tx1"/>
                </a:solidFill>
                <a:latin typeface="Arial" panose="020B0604020202020204" pitchFamily="34" charset="0"/>
              </a:defRPr>
            </a:lvl7pPr>
            <a:lvl8pPr marL="3429000" indent="-228600" eaLnBrk="0" fontAlgn="base" hangingPunct="0">
              <a:spcBef>
                <a:spcPct val="0"/>
              </a:spcBef>
              <a:spcAft>
                <a:spcPct val="0"/>
              </a:spcAft>
              <a:defRPr sz="2000">
                <a:solidFill>
                  <a:schemeClr val="tx1"/>
                </a:solidFill>
                <a:latin typeface="Arial" panose="020B0604020202020204" pitchFamily="34" charset="0"/>
              </a:defRPr>
            </a:lvl8pPr>
            <a:lvl9pPr marL="3886200" indent="-228600" eaLnBrk="0" fontAlgn="base" hangingPunct="0">
              <a:spcBef>
                <a:spcPct val="0"/>
              </a:spcBef>
              <a:spcAft>
                <a:spcPct val="0"/>
              </a:spcAft>
              <a:defRPr sz="2000">
                <a:solidFill>
                  <a:schemeClr val="tx1"/>
                </a:solidFill>
                <a:latin typeface="Arial" panose="020B0604020202020204" pitchFamily="34" charset="0"/>
              </a:defRPr>
            </a:lvl9pPr>
          </a:lstStyle>
          <a:p>
            <a:pPr algn="ctr" eaLnBrk="0" fontAlgn="base" hangingPunct="0">
              <a:spcBef>
                <a:spcPct val="0"/>
              </a:spcBef>
              <a:spcAft>
                <a:spcPct val="0"/>
              </a:spcAft>
            </a:pPr>
            <a:r>
              <a:rPr lang="en-US" altLang="zh-TW" dirty="0">
                <a:solidFill>
                  <a:srgbClr val="FFFFFF"/>
                </a:solidFill>
                <a:latin typeface="+mn-lt"/>
                <a:ea typeface="新細明體" panose="02020500000000000000" pitchFamily="18" charset="-120"/>
              </a:rPr>
              <a:t>Table VI. BD-rate savings of JEM7.0 over HEVC HM16.16.</a:t>
            </a:r>
            <a:endParaRPr lang="zh-TW" altLang="en-US" dirty="0">
              <a:solidFill>
                <a:srgbClr val="FFFFFF"/>
              </a:solidFill>
              <a:latin typeface="+mn-lt"/>
              <a:ea typeface="新細明體" panose="02020500000000000000" pitchFamily="18" charset="-120"/>
            </a:endParaRPr>
          </a:p>
        </p:txBody>
      </p:sp>
      <p:sp>
        <p:nvSpPr>
          <p:cNvPr id="7" name="投影片編號版面配置區 6">
            <a:extLst>
              <a:ext uri="{FF2B5EF4-FFF2-40B4-BE49-F238E27FC236}">
                <a16:creationId xmlns:a16="http://schemas.microsoft.com/office/drawing/2014/main" id="{60ABBBB0-D055-40A3-BEFE-232E20EDF843}"/>
              </a:ext>
            </a:extLst>
          </p:cNvPr>
          <p:cNvSpPr>
            <a:spLocks noGrp="1"/>
          </p:cNvSpPr>
          <p:nvPr>
            <p:ph type="sldNum" sz="quarter" idx="12"/>
          </p:nvPr>
        </p:nvSpPr>
        <p:spPr/>
        <p:txBody>
          <a:bodyPr/>
          <a:lstStyle/>
          <a:p>
            <a:pPr>
              <a:defRPr/>
            </a:pPr>
            <a:fld id="{9A44A0BB-55BA-4661-B7B8-15A99966D2EB}" type="slidenum">
              <a:rPr lang="zh-TW" altLang="en-US" smtClean="0"/>
              <a:pPr>
                <a:defRPr/>
              </a:pPr>
              <a:t>53</a:t>
            </a:fld>
            <a:endParaRPr lang="en-US" altLang="zh-TW" dirty="0"/>
          </a:p>
        </p:txBody>
      </p:sp>
    </p:spTree>
    <p:extLst>
      <p:ext uri="{BB962C8B-B14F-4D97-AF65-F5344CB8AC3E}">
        <p14:creationId xmlns:p14="http://schemas.microsoft.com/office/powerpoint/2010/main" val="13326375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sz="3200" dirty="0">
                <a:solidFill>
                  <a:srgbClr val="FAFD00"/>
                </a:solidFill>
              </a:rPr>
              <a:t>Rate-</a:t>
            </a:r>
            <a:r>
              <a:rPr lang="en-US" altLang="zh-TW" sz="3200" dirty="0" err="1">
                <a:solidFill>
                  <a:srgbClr val="FAFD00"/>
                </a:solidFill>
              </a:rPr>
              <a:t>distorition</a:t>
            </a:r>
            <a:r>
              <a:rPr lang="en-US" altLang="zh-TW" sz="3200" dirty="0">
                <a:solidFill>
                  <a:srgbClr val="FAFD00"/>
                </a:solidFill>
              </a:rPr>
              <a:t> performance of JEM (cont.)</a:t>
            </a:r>
            <a:endParaRPr lang="zh-TW" altLang="en-US" dirty="0"/>
          </a:p>
        </p:txBody>
      </p:sp>
      <p:sp>
        <p:nvSpPr>
          <p:cNvPr id="3" name="內容版面配置區 2">
            <a:extLst>
              <a:ext uri="{FF2B5EF4-FFF2-40B4-BE49-F238E27FC236}">
                <a16:creationId xmlns:a16="http://schemas.microsoft.com/office/drawing/2014/main" id="{8BF90A0D-376F-4127-BEC4-D57EBC1094A6}"/>
              </a:ext>
            </a:extLst>
          </p:cNvPr>
          <p:cNvSpPr>
            <a:spLocks noGrp="1"/>
          </p:cNvSpPr>
          <p:nvPr>
            <p:ph idx="1"/>
          </p:nvPr>
        </p:nvSpPr>
        <p:spPr/>
        <p:txBody>
          <a:bodyPr/>
          <a:lstStyle/>
          <a:p>
            <a:pPr algn="just"/>
            <a:r>
              <a:rPr lang="en-US" altLang="zh-TW" sz="2000" dirty="0"/>
              <a:t>The encoder runtime of JEM7.0 is around 10 times that of HEVC HM16.16 on average in both RA and LD configurations. The encoder runtime of  JEM7.0 is around 35 times larger on average compared to that of HEVC HM16.16 in AI configuration.</a:t>
            </a:r>
          </a:p>
          <a:p>
            <a:pPr algn="just"/>
            <a:endParaRPr lang="en-US" altLang="zh-TW" sz="2000" dirty="0"/>
          </a:p>
          <a:p>
            <a:pPr algn="just"/>
            <a:r>
              <a:rPr lang="en-US" altLang="zh-TW" sz="2000" dirty="0"/>
              <a:t>The decoder runtime of JEM7.0 is around 2.4 times larger on average compared to that of HEVC HM16.16 in AI configurations. The decoder runtime of JEM7.0 is around 7 times in average compared to that of HEVC HM16.16 in both RA and LD configurations. </a:t>
            </a:r>
          </a:p>
          <a:p>
            <a:pPr algn="just"/>
            <a:endParaRPr lang="en-US" altLang="zh-TW" sz="2000" dirty="0"/>
          </a:p>
          <a:p>
            <a:endParaRPr lang="zh-TW" altLang="en-US" dirty="0"/>
          </a:p>
        </p:txBody>
      </p:sp>
      <p:sp>
        <p:nvSpPr>
          <p:cNvPr id="5" name="投影片編號版面配置區 4">
            <a:extLst>
              <a:ext uri="{FF2B5EF4-FFF2-40B4-BE49-F238E27FC236}">
                <a16:creationId xmlns:a16="http://schemas.microsoft.com/office/drawing/2014/main" id="{C6D6C407-E0BB-4615-A843-71C668867C41}"/>
              </a:ext>
            </a:extLst>
          </p:cNvPr>
          <p:cNvSpPr>
            <a:spLocks noGrp="1"/>
          </p:cNvSpPr>
          <p:nvPr>
            <p:ph type="sldNum" sz="quarter" idx="12"/>
          </p:nvPr>
        </p:nvSpPr>
        <p:spPr/>
        <p:txBody>
          <a:bodyPr/>
          <a:lstStyle/>
          <a:p>
            <a:pPr>
              <a:defRPr/>
            </a:pPr>
            <a:fld id="{9A44A0BB-55BA-4661-B7B8-15A99966D2EB}" type="slidenum">
              <a:rPr lang="zh-TW" altLang="en-US" smtClean="0"/>
              <a:pPr>
                <a:defRPr/>
              </a:pPr>
              <a:t>54</a:t>
            </a:fld>
            <a:endParaRPr lang="en-US" altLang="zh-TW" dirty="0"/>
          </a:p>
        </p:txBody>
      </p:sp>
    </p:spTree>
    <p:extLst>
      <p:ext uri="{BB962C8B-B14F-4D97-AF65-F5344CB8AC3E}">
        <p14:creationId xmlns:p14="http://schemas.microsoft.com/office/powerpoint/2010/main" val="263686389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sz="3200" dirty="0">
                <a:solidFill>
                  <a:srgbClr val="FAFD00"/>
                </a:solidFill>
              </a:rPr>
              <a:t>Rate-</a:t>
            </a:r>
            <a:r>
              <a:rPr lang="en-US" altLang="zh-TW" sz="3200" dirty="0" err="1">
                <a:solidFill>
                  <a:srgbClr val="FAFD00"/>
                </a:solidFill>
              </a:rPr>
              <a:t>distorition</a:t>
            </a:r>
            <a:r>
              <a:rPr lang="en-US" altLang="zh-TW" sz="3200" dirty="0">
                <a:solidFill>
                  <a:srgbClr val="FAFD00"/>
                </a:solidFill>
              </a:rPr>
              <a:t> performance of JEM (cont.)</a:t>
            </a:r>
            <a:endParaRPr lang="zh-TW" altLang="en-US" dirty="0"/>
          </a:p>
        </p:txBody>
      </p:sp>
      <p:graphicFrame>
        <p:nvGraphicFramePr>
          <p:cNvPr id="7" name="表格 6">
            <a:extLst>
              <a:ext uri="{FF2B5EF4-FFF2-40B4-BE49-F238E27FC236}">
                <a16:creationId xmlns:a16="http://schemas.microsoft.com/office/drawing/2014/main" id="{29164589-657F-42A6-94E8-53E51E7E9BDF}"/>
              </a:ext>
            </a:extLst>
          </p:cNvPr>
          <p:cNvGraphicFramePr>
            <a:graphicFrameLocks noGrp="1"/>
          </p:cNvGraphicFramePr>
          <p:nvPr>
            <p:extLst>
              <p:ext uri="{D42A27DB-BD31-4B8C-83A1-F6EECF244321}">
                <p14:modId xmlns:p14="http://schemas.microsoft.com/office/powerpoint/2010/main" val="1870012491"/>
              </p:ext>
            </p:extLst>
          </p:nvPr>
        </p:nvGraphicFramePr>
        <p:xfrm>
          <a:off x="1541463" y="2700338"/>
          <a:ext cx="6061075" cy="2414592"/>
        </p:xfrm>
        <a:graphic>
          <a:graphicData uri="http://schemas.openxmlformats.org/drawingml/2006/table">
            <a:tbl>
              <a:tblPr/>
              <a:tblGrid>
                <a:gridCol w="1092200">
                  <a:extLst>
                    <a:ext uri="{9D8B030D-6E8A-4147-A177-3AD203B41FA5}">
                      <a16:colId xmlns:a16="http://schemas.microsoft.com/office/drawing/2014/main" val="3533963750"/>
                    </a:ext>
                  </a:extLst>
                </a:gridCol>
                <a:gridCol w="798512">
                  <a:extLst>
                    <a:ext uri="{9D8B030D-6E8A-4147-A177-3AD203B41FA5}">
                      <a16:colId xmlns:a16="http://schemas.microsoft.com/office/drawing/2014/main" val="2952974393"/>
                    </a:ext>
                  </a:extLst>
                </a:gridCol>
                <a:gridCol w="722313">
                  <a:extLst>
                    <a:ext uri="{9D8B030D-6E8A-4147-A177-3AD203B41FA5}">
                      <a16:colId xmlns:a16="http://schemas.microsoft.com/office/drawing/2014/main" val="3960853764"/>
                    </a:ext>
                  </a:extLst>
                </a:gridCol>
                <a:gridCol w="809625">
                  <a:extLst>
                    <a:ext uri="{9D8B030D-6E8A-4147-A177-3AD203B41FA5}">
                      <a16:colId xmlns:a16="http://schemas.microsoft.com/office/drawing/2014/main" val="2880965288"/>
                    </a:ext>
                  </a:extLst>
                </a:gridCol>
                <a:gridCol w="873125">
                  <a:extLst>
                    <a:ext uri="{9D8B030D-6E8A-4147-A177-3AD203B41FA5}">
                      <a16:colId xmlns:a16="http://schemas.microsoft.com/office/drawing/2014/main" val="981020918"/>
                    </a:ext>
                  </a:extLst>
                </a:gridCol>
                <a:gridCol w="860425">
                  <a:extLst>
                    <a:ext uri="{9D8B030D-6E8A-4147-A177-3AD203B41FA5}">
                      <a16:colId xmlns:a16="http://schemas.microsoft.com/office/drawing/2014/main" val="3683432420"/>
                    </a:ext>
                  </a:extLst>
                </a:gridCol>
                <a:gridCol w="904875">
                  <a:extLst>
                    <a:ext uri="{9D8B030D-6E8A-4147-A177-3AD203B41FA5}">
                      <a16:colId xmlns:a16="http://schemas.microsoft.com/office/drawing/2014/main" val="2372314932"/>
                    </a:ext>
                  </a:extLst>
                </a:gridCol>
              </a:tblGrid>
              <a:tr h="268288">
                <a:tc rowSpan="2">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ctr"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Class</a:t>
                      </a:r>
                    </a:p>
                  </a:txBody>
                  <a:tcPr marL="9525" marR="9525" marT="9525"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All Intra</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TW" altLang="en-US"/>
                    </a:p>
                  </a:txBody>
                  <a:tcPr/>
                </a:tc>
                <a:tc gridSpan="2">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Random Acces</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TW" altLang="en-US"/>
                    </a:p>
                  </a:txBody>
                  <a:tcPr/>
                </a:tc>
                <a:tc gridSpan="2">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Low Delay B</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TW" altLang="en-US"/>
                    </a:p>
                  </a:txBody>
                  <a:tcPr/>
                </a:tc>
                <a:extLst>
                  <a:ext uri="{0D108BD9-81ED-4DB2-BD59-A6C34878D82A}">
                    <a16:rowId xmlns:a16="http://schemas.microsoft.com/office/drawing/2014/main" val="2586102726"/>
                  </a:ext>
                </a:extLst>
              </a:tr>
              <a:tr h="268288">
                <a:tc vMerge="1">
                  <a:txBody>
                    <a:bodyPr/>
                    <a:lstStyle/>
                    <a:p>
                      <a:endParaRPr lang="zh-TW" altLang="en-US"/>
                    </a:p>
                  </a:txBody>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err="1">
                          <a:ln>
                            <a:noFill/>
                          </a:ln>
                          <a:solidFill>
                            <a:schemeClr val="tx1"/>
                          </a:solidFill>
                          <a:effectLst/>
                          <a:latin typeface="+mn-lt"/>
                          <a:ea typeface="新細明體" panose="02020500000000000000" pitchFamily="18" charset="-120"/>
                        </a:rPr>
                        <a:t>EncT</a:t>
                      </a:r>
                      <a:endParaRPr kumimoji="0" lang="en-US" altLang="zh-TW" sz="1400" b="0" i="0" u="none" strike="noStrike" cap="none" normalizeH="0" baseline="0" dirty="0">
                        <a:ln>
                          <a:noFill/>
                        </a:ln>
                        <a:solidFill>
                          <a:schemeClr val="tx1"/>
                        </a:solidFill>
                        <a:effectLst/>
                        <a:latin typeface="+mn-lt"/>
                        <a:ea typeface="新細明體" panose="02020500000000000000" pitchFamily="18" charset="-120"/>
                      </a:endParaRP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err="1">
                          <a:ln>
                            <a:noFill/>
                          </a:ln>
                          <a:solidFill>
                            <a:schemeClr val="tx1"/>
                          </a:solidFill>
                          <a:effectLst/>
                          <a:latin typeface="+mn-lt"/>
                          <a:ea typeface="新細明體" panose="02020500000000000000" pitchFamily="18" charset="-120"/>
                        </a:rPr>
                        <a:t>DecT</a:t>
                      </a:r>
                      <a:endParaRPr kumimoji="0" lang="en-US" altLang="zh-TW" sz="1400" b="0" i="0" u="none" strike="noStrike" cap="none" normalizeH="0" baseline="0" dirty="0">
                        <a:ln>
                          <a:noFill/>
                        </a:ln>
                        <a:solidFill>
                          <a:schemeClr val="tx1"/>
                        </a:solidFill>
                        <a:effectLst/>
                        <a:latin typeface="+mn-lt"/>
                        <a:ea typeface="新細明體" panose="02020500000000000000" pitchFamily="18" charset="-120"/>
                      </a:endParaRP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EncT</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DecT</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EncT</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DecT</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93481157"/>
                  </a:ext>
                </a:extLst>
              </a:tr>
              <a:tr h="268288">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Class A1</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3093%</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206%</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1079%</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563%</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zh-TW" altLang="en-US" sz="1400" b="0" i="0" u="none" strike="noStrike" cap="none" normalizeH="0" baseline="0">
                          <a:ln>
                            <a:noFill/>
                          </a:ln>
                          <a:solidFill>
                            <a:schemeClr val="tx1"/>
                          </a:solidFill>
                          <a:effectLst/>
                          <a:latin typeface="+mn-lt"/>
                          <a:ea typeface="新細明體" panose="02020500000000000000" pitchFamily="18" charset="-120"/>
                        </a:rPr>
                        <a:t>　</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zh-TW" altLang="en-US" sz="1400" b="0" i="0" u="none" strike="noStrike" cap="none" normalizeH="0" baseline="0">
                          <a:ln>
                            <a:noFill/>
                          </a:ln>
                          <a:solidFill>
                            <a:schemeClr val="tx1"/>
                          </a:solidFill>
                          <a:effectLst/>
                          <a:latin typeface="+mn-lt"/>
                          <a:ea typeface="新細明體" panose="02020500000000000000" pitchFamily="18" charset="-120"/>
                        </a:rPr>
                        <a:t>　</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8954051"/>
                  </a:ext>
                </a:extLst>
              </a:tr>
              <a:tr h="268288">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Class A2</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2555%</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202%</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787%</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609%</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zh-TW" altLang="en-US" sz="1400" b="0" i="0" u="none" strike="noStrike" cap="none" normalizeH="0" baseline="0">
                          <a:ln>
                            <a:noFill/>
                          </a:ln>
                          <a:solidFill>
                            <a:schemeClr val="tx1"/>
                          </a:solidFill>
                          <a:effectLst/>
                          <a:latin typeface="+mn-lt"/>
                          <a:ea typeface="新細明體" panose="02020500000000000000" pitchFamily="18" charset="-120"/>
                        </a:rPr>
                        <a:t>　</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zh-TW" altLang="en-US" sz="1400" b="0" i="0" u="none" strike="noStrike" cap="none" normalizeH="0" baseline="0">
                          <a:ln>
                            <a:noFill/>
                          </a:ln>
                          <a:solidFill>
                            <a:schemeClr val="tx1"/>
                          </a:solidFill>
                          <a:effectLst/>
                          <a:latin typeface="+mn-lt"/>
                          <a:ea typeface="新細明體" panose="02020500000000000000" pitchFamily="18" charset="-120"/>
                        </a:rPr>
                        <a:t>　</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47412616"/>
                  </a:ext>
                </a:extLst>
              </a:tr>
              <a:tr h="268288">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Class B</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3284%</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199%</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883%</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639%</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903%</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543%</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07699789"/>
                  </a:ext>
                </a:extLst>
              </a:tr>
              <a:tr h="268288">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Class C</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4845%</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259%</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1137%</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788%</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1193%</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728%</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71373296"/>
                  </a:ext>
                </a:extLst>
              </a:tr>
              <a:tr h="268288">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Class D</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5470%</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410%</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1153%</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1171%</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1102%</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1074%</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44108987"/>
                  </a:ext>
                </a:extLst>
              </a:tr>
              <a:tr h="268288">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Class E</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2837%</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226%</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zh-TW" altLang="en-US" sz="1400" b="0" i="0" u="none" strike="noStrike" cap="none" normalizeH="0" baseline="0">
                          <a:ln>
                            <a:noFill/>
                          </a:ln>
                          <a:solidFill>
                            <a:schemeClr val="tx1"/>
                          </a:solidFill>
                          <a:effectLst/>
                          <a:latin typeface="+mn-lt"/>
                          <a:ea typeface="新細明體" panose="02020500000000000000" pitchFamily="18" charset="-120"/>
                        </a:rPr>
                        <a:t>　</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zh-TW" altLang="en-US" sz="1400" b="0" i="0" u="none" strike="noStrike" cap="none" normalizeH="0" baseline="0">
                          <a:ln>
                            <a:noFill/>
                          </a:ln>
                          <a:solidFill>
                            <a:schemeClr val="tx1"/>
                          </a:solidFill>
                          <a:effectLst/>
                          <a:latin typeface="+mn-lt"/>
                          <a:ea typeface="新細明體" panose="02020500000000000000" pitchFamily="18" charset="-120"/>
                        </a:rPr>
                        <a:t>　</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453%</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600%</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25764914"/>
                  </a:ext>
                </a:extLst>
              </a:tr>
              <a:tr h="268288">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Overall</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3556%</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240%</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991%</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722%</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a:ln>
                            <a:noFill/>
                          </a:ln>
                          <a:solidFill>
                            <a:schemeClr val="tx1"/>
                          </a:solidFill>
                          <a:effectLst/>
                          <a:latin typeface="+mn-lt"/>
                          <a:ea typeface="新細明體" panose="02020500000000000000" pitchFamily="18" charset="-120"/>
                        </a:rPr>
                        <a:t>894%</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30000"/>
                        </a:spcBef>
                        <a:buClr>
                          <a:schemeClr val="tx2"/>
                        </a:buClr>
                        <a:buSzPct val="100000"/>
                        <a:buFont typeface="75 Helvetica Bold" charset="0"/>
                        <a:defRPr sz="2400">
                          <a:solidFill>
                            <a:schemeClr val="tx1"/>
                          </a:solidFill>
                          <a:latin typeface="Arial" panose="020B0604020202020204" pitchFamily="34" charset="0"/>
                        </a:defRPr>
                      </a:lvl1pPr>
                      <a:lvl2pPr marL="742950" indent="-285750">
                        <a:lnSpc>
                          <a:spcPct val="90000"/>
                        </a:lnSpc>
                        <a:spcBef>
                          <a:spcPct val="30000"/>
                        </a:spcBef>
                        <a:buClr>
                          <a:schemeClr val="tx2"/>
                        </a:buClr>
                        <a:buSzPct val="100000"/>
                        <a:buFont typeface="75 Helvetica Bold" charset="0"/>
                        <a:defRPr sz="2000">
                          <a:solidFill>
                            <a:schemeClr val="tx1"/>
                          </a:solidFill>
                          <a:latin typeface="Arial" panose="020B0604020202020204" pitchFamily="34" charset="0"/>
                        </a:defRPr>
                      </a:lvl2pPr>
                      <a:lvl3pPr marL="11430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3pPr>
                      <a:lvl4pPr marL="16002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4pPr>
                      <a:lvl5pPr marL="2057400" indent="-228600">
                        <a:lnSpc>
                          <a:spcPct val="95000"/>
                        </a:lnSpc>
                        <a:spcBef>
                          <a:spcPct val="30000"/>
                        </a:spcBef>
                        <a:buClr>
                          <a:schemeClr val="tx2"/>
                        </a:buClr>
                        <a:buSzPct val="100000"/>
                        <a:buFont typeface="75 Helvetica Bold" charset="0"/>
                        <a:defRPr sz="2400">
                          <a:solidFill>
                            <a:schemeClr val="tx1"/>
                          </a:solidFill>
                          <a:latin typeface="Arial" panose="020B0604020202020204" pitchFamily="34" charset="0"/>
                        </a:defRPr>
                      </a:lvl5pPr>
                      <a:lvl6pPr marL="25146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6pPr>
                      <a:lvl7pPr marL="29718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7pPr>
                      <a:lvl8pPr marL="34290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8pPr>
                      <a:lvl9pPr marL="3886200" indent="-228600" eaLnBrk="0" fontAlgn="base" hangingPunct="0">
                        <a:lnSpc>
                          <a:spcPct val="95000"/>
                        </a:lnSpc>
                        <a:spcBef>
                          <a:spcPct val="30000"/>
                        </a:spcBef>
                        <a:spcAft>
                          <a:spcPct val="0"/>
                        </a:spcAft>
                        <a:buClr>
                          <a:schemeClr val="tx2"/>
                        </a:buClr>
                        <a:buSzPct val="100000"/>
                        <a:buFont typeface="75 Helvetica Bold" charset="0"/>
                        <a:defRPr sz="2400">
                          <a:solidFill>
                            <a:schemeClr val="tx1"/>
                          </a:solidFill>
                          <a:latin typeface="Arial" panose="020B0604020202020204" pitchFamily="34" charset="0"/>
                        </a:defRPr>
                      </a:lvl9pPr>
                    </a:lstStyle>
                    <a:p>
                      <a:pPr marL="0" marR="0" lvl="0" indent="0" algn="ctr" defTabSz="914400" rtl="0" eaLnBrk="1" fontAlgn="t" latinLnBrk="0" hangingPunct="1">
                        <a:lnSpc>
                          <a:spcPct val="100000"/>
                        </a:lnSpc>
                        <a:spcBef>
                          <a:spcPct val="0"/>
                        </a:spcBef>
                        <a:spcAft>
                          <a:spcPct val="0"/>
                        </a:spcAft>
                        <a:buClrTx/>
                        <a:buSzTx/>
                        <a:buFontTx/>
                        <a:buNone/>
                        <a:tabLst/>
                      </a:pPr>
                      <a:r>
                        <a:rPr kumimoji="0" lang="en-US" altLang="zh-TW" sz="1400" b="0" i="0" u="none" strike="noStrike" cap="none" normalizeH="0" baseline="0" dirty="0">
                          <a:ln>
                            <a:noFill/>
                          </a:ln>
                          <a:solidFill>
                            <a:schemeClr val="tx1"/>
                          </a:solidFill>
                          <a:effectLst/>
                          <a:latin typeface="+mn-lt"/>
                          <a:ea typeface="新細明體" panose="02020500000000000000" pitchFamily="18" charset="-120"/>
                        </a:rPr>
                        <a:t>706%</a:t>
                      </a:r>
                    </a:p>
                  </a:txBody>
                  <a:tcPr marL="9525" marR="9525" marT="9525"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937420"/>
                  </a:ext>
                </a:extLst>
              </a:tr>
            </a:tbl>
          </a:graphicData>
        </a:graphic>
      </p:graphicFrame>
      <p:sp>
        <p:nvSpPr>
          <p:cNvPr id="8" name="文字方塊 2">
            <a:extLst>
              <a:ext uri="{FF2B5EF4-FFF2-40B4-BE49-F238E27FC236}">
                <a16:creationId xmlns:a16="http://schemas.microsoft.com/office/drawing/2014/main" id="{2E9CB1F3-BCA4-41DB-9158-BFB5F0E90F07}"/>
              </a:ext>
            </a:extLst>
          </p:cNvPr>
          <p:cNvSpPr txBox="1">
            <a:spLocks noChangeArrowheads="1"/>
          </p:cNvSpPr>
          <p:nvPr/>
        </p:nvSpPr>
        <p:spPr bwMode="auto">
          <a:xfrm>
            <a:off x="1541463" y="2290763"/>
            <a:ext cx="6061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defRPr>
            </a:lvl1pPr>
            <a:lvl2pPr marL="742950" indent="-285750">
              <a:defRPr sz="2000">
                <a:solidFill>
                  <a:schemeClr val="tx1"/>
                </a:solidFill>
                <a:latin typeface="Arial" panose="020B0604020202020204" pitchFamily="34" charset="0"/>
              </a:defRPr>
            </a:lvl2pPr>
            <a:lvl3pPr marL="1143000" indent="-228600">
              <a:defRPr sz="2000">
                <a:solidFill>
                  <a:schemeClr val="tx1"/>
                </a:solidFill>
                <a:latin typeface="Arial" panose="020B0604020202020204" pitchFamily="34" charset="0"/>
              </a:defRPr>
            </a:lvl3pPr>
            <a:lvl4pPr marL="1600200" indent="-228600">
              <a:defRPr sz="2000">
                <a:solidFill>
                  <a:schemeClr val="tx1"/>
                </a:solidFill>
                <a:latin typeface="Arial" panose="020B0604020202020204" pitchFamily="34" charset="0"/>
              </a:defRPr>
            </a:lvl4pPr>
            <a:lvl5pPr marL="2057400" indent="-228600">
              <a:defRPr sz="2000">
                <a:solidFill>
                  <a:schemeClr val="tx1"/>
                </a:solidFill>
                <a:latin typeface="Arial" panose="020B0604020202020204" pitchFamily="34" charset="0"/>
              </a:defRPr>
            </a:lvl5pPr>
            <a:lvl6pPr marL="2514600" indent="-228600" eaLnBrk="0" fontAlgn="base" hangingPunct="0">
              <a:spcBef>
                <a:spcPct val="0"/>
              </a:spcBef>
              <a:spcAft>
                <a:spcPct val="0"/>
              </a:spcAft>
              <a:defRPr sz="2000">
                <a:solidFill>
                  <a:schemeClr val="tx1"/>
                </a:solidFill>
                <a:latin typeface="Arial" panose="020B0604020202020204" pitchFamily="34" charset="0"/>
              </a:defRPr>
            </a:lvl6pPr>
            <a:lvl7pPr marL="2971800" indent="-228600" eaLnBrk="0" fontAlgn="base" hangingPunct="0">
              <a:spcBef>
                <a:spcPct val="0"/>
              </a:spcBef>
              <a:spcAft>
                <a:spcPct val="0"/>
              </a:spcAft>
              <a:defRPr sz="2000">
                <a:solidFill>
                  <a:schemeClr val="tx1"/>
                </a:solidFill>
                <a:latin typeface="Arial" panose="020B0604020202020204" pitchFamily="34" charset="0"/>
              </a:defRPr>
            </a:lvl7pPr>
            <a:lvl8pPr marL="3429000" indent="-228600" eaLnBrk="0" fontAlgn="base" hangingPunct="0">
              <a:spcBef>
                <a:spcPct val="0"/>
              </a:spcBef>
              <a:spcAft>
                <a:spcPct val="0"/>
              </a:spcAft>
              <a:defRPr sz="2000">
                <a:solidFill>
                  <a:schemeClr val="tx1"/>
                </a:solidFill>
                <a:latin typeface="Arial" panose="020B0604020202020204" pitchFamily="34" charset="0"/>
              </a:defRPr>
            </a:lvl8pPr>
            <a:lvl9pPr marL="3886200" indent="-228600" eaLnBrk="0" fontAlgn="base" hangingPunct="0">
              <a:spcBef>
                <a:spcPct val="0"/>
              </a:spcBef>
              <a:spcAft>
                <a:spcPct val="0"/>
              </a:spcAft>
              <a:defRPr sz="2000">
                <a:solidFill>
                  <a:schemeClr val="tx1"/>
                </a:solidFill>
                <a:latin typeface="Arial" panose="020B0604020202020204" pitchFamily="34" charset="0"/>
              </a:defRPr>
            </a:lvl9pPr>
          </a:lstStyle>
          <a:p>
            <a:pPr algn="ctr"/>
            <a:r>
              <a:rPr lang="en-US" altLang="zh-TW" dirty="0">
                <a:latin typeface="+mn-lt"/>
                <a:ea typeface="新細明體" panose="02020500000000000000" pitchFamily="18" charset="-120"/>
              </a:rPr>
              <a:t>Table VII. Runtime of JEM7.0 over HEVC HM16.16.</a:t>
            </a:r>
            <a:endParaRPr lang="zh-TW" altLang="en-US" dirty="0">
              <a:latin typeface="+mn-lt"/>
              <a:ea typeface="新細明體" panose="02020500000000000000" pitchFamily="18" charset="-120"/>
            </a:endParaRPr>
          </a:p>
        </p:txBody>
      </p:sp>
      <p:sp>
        <p:nvSpPr>
          <p:cNvPr id="9" name="投影片編號版面配置區 8">
            <a:extLst>
              <a:ext uri="{FF2B5EF4-FFF2-40B4-BE49-F238E27FC236}">
                <a16:creationId xmlns:a16="http://schemas.microsoft.com/office/drawing/2014/main" id="{4A462695-AF22-4744-84A9-61267B1C1852}"/>
              </a:ext>
            </a:extLst>
          </p:cNvPr>
          <p:cNvSpPr>
            <a:spLocks noGrp="1"/>
          </p:cNvSpPr>
          <p:nvPr>
            <p:ph type="sldNum" sz="quarter" idx="12"/>
          </p:nvPr>
        </p:nvSpPr>
        <p:spPr/>
        <p:txBody>
          <a:bodyPr/>
          <a:lstStyle/>
          <a:p>
            <a:pPr>
              <a:defRPr/>
            </a:pPr>
            <a:fld id="{9A44A0BB-55BA-4661-B7B8-15A99966D2EB}" type="slidenum">
              <a:rPr lang="zh-TW" altLang="en-US" smtClean="0"/>
              <a:pPr>
                <a:defRPr/>
              </a:pPr>
              <a:t>55</a:t>
            </a:fld>
            <a:endParaRPr lang="en-US" altLang="zh-TW" dirty="0"/>
          </a:p>
        </p:txBody>
      </p:sp>
    </p:spTree>
    <p:extLst>
      <p:ext uri="{BB962C8B-B14F-4D97-AF65-F5344CB8AC3E}">
        <p14:creationId xmlns:p14="http://schemas.microsoft.com/office/powerpoint/2010/main" val="15281249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sz="3200" dirty="0"/>
              <a:t>Individual tool simulation</a:t>
            </a:r>
            <a:endParaRPr lang="zh-TW" altLang="en-US" sz="3200" dirty="0"/>
          </a:p>
        </p:txBody>
      </p:sp>
      <p:sp>
        <p:nvSpPr>
          <p:cNvPr id="3" name="內容版面配置區 2">
            <a:extLst>
              <a:ext uri="{FF2B5EF4-FFF2-40B4-BE49-F238E27FC236}">
                <a16:creationId xmlns:a16="http://schemas.microsoft.com/office/drawing/2014/main" id="{8BF90A0D-376F-4127-BEC4-D57EBC1094A6}"/>
              </a:ext>
            </a:extLst>
          </p:cNvPr>
          <p:cNvSpPr>
            <a:spLocks noGrp="1"/>
          </p:cNvSpPr>
          <p:nvPr>
            <p:ph idx="1"/>
          </p:nvPr>
        </p:nvSpPr>
        <p:spPr/>
        <p:txBody>
          <a:bodyPr/>
          <a:lstStyle/>
          <a:p>
            <a:pPr algn="just"/>
            <a:r>
              <a:rPr lang="en-US" altLang="zh-TW" sz="2000" dirty="0"/>
              <a:t>The BD-rate saving and runtime of a list of tools in JEM7.0 with both tool-on and tool-off test conditions for RA configuration are tabulated in Table VIII. </a:t>
            </a:r>
          </a:p>
          <a:p>
            <a:pPr algn="just"/>
            <a:endParaRPr lang="en-US" altLang="zh-TW" sz="2000" dirty="0"/>
          </a:p>
          <a:p>
            <a:pPr algn="just"/>
            <a:r>
              <a:rPr lang="en-US" altLang="zh-TW" sz="2000" dirty="0"/>
              <a:t>As shown in Table </a:t>
            </a:r>
            <a:r>
              <a:rPr lang="en-US" altLang="zh-TW" sz="2000" dirty="0">
                <a:ea typeface="新細明體" panose="02020500000000000000" pitchFamily="18" charset="-120"/>
              </a:rPr>
              <a:t>VIII</a:t>
            </a:r>
            <a:r>
              <a:rPr lang="en-US" altLang="zh-TW" sz="2000" dirty="0"/>
              <a:t>, all listed tools show more than 2% </a:t>
            </a:r>
            <a:r>
              <a:rPr lang="en-US" altLang="zh-TW" sz="2000" dirty="0" err="1"/>
              <a:t>luma</a:t>
            </a:r>
            <a:r>
              <a:rPr lang="en-US" altLang="zh-TW" sz="2000" dirty="0"/>
              <a:t> BD-rate saving in tool-on condition. </a:t>
            </a:r>
          </a:p>
          <a:p>
            <a:pPr algn="just"/>
            <a:endParaRPr lang="en-US" altLang="zh-TW" sz="2000" dirty="0"/>
          </a:p>
          <a:p>
            <a:pPr algn="just"/>
            <a:endParaRPr lang="en-US" altLang="zh-TW" sz="2000" dirty="0"/>
          </a:p>
          <a:p>
            <a:endParaRPr lang="en-US" altLang="zh-TW" sz="2000" dirty="0"/>
          </a:p>
          <a:p>
            <a:endParaRPr lang="zh-TW" altLang="en-US" sz="2000" dirty="0"/>
          </a:p>
        </p:txBody>
      </p:sp>
      <p:sp>
        <p:nvSpPr>
          <p:cNvPr id="5" name="投影片編號版面配置區 4">
            <a:extLst>
              <a:ext uri="{FF2B5EF4-FFF2-40B4-BE49-F238E27FC236}">
                <a16:creationId xmlns:a16="http://schemas.microsoft.com/office/drawing/2014/main" id="{636586D4-D18E-4F61-86A5-D85FC552999E}"/>
              </a:ext>
            </a:extLst>
          </p:cNvPr>
          <p:cNvSpPr>
            <a:spLocks noGrp="1"/>
          </p:cNvSpPr>
          <p:nvPr>
            <p:ph type="sldNum" sz="quarter" idx="12"/>
          </p:nvPr>
        </p:nvSpPr>
        <p:spPr/>
        <p:txBody>
          <a:bodyPr/>
          <a:lstStyle/>
          <a:p>
            <a:pPr>
              <a:defRPr/>
            </a:pPr>
            <a:fld id="{9A44A0BB-55BA-4661-B7B8-15A99966D2EB}" type="slidenum">
              <a:rPr lang="zh-TW" altLang="en-US" smtClean="0"/>
              <a:pPr>
                <a:defRPr/>
              </a:pPr>
              <a:t>56</a:t>
            </a:fld>
            <a:endParaRPr lang="en-US" altLang="zh-TW" dirty="0"/>
          </a:p>
        </p:txBody>
      </p:sp>
    </p:spTree>
    <p:extLst>
      <p:ext uri="{BB962C8B-B14F-4D97-AF65-F5344CB8AC3E}">
        <p14:creationId xmlns:p14="http://schemas.microsoft.com/office/powerpoint/2010/main" val="39272252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sz="3200" dirty="0"/>
              <a:t>Individual tool simulation (cont.)</a:t>
            </a:r>
            <a:endParaRPr lang="zh-TW" altLang="en-US" sz="3200" dirty="0"/>
          </a:p>
        </p:txBody>
      </p:sp>
      <p:graphicFrame>
        <p:nvGraphicFramePr>
          <p:cNvPr id="7" name="表格 6">
            <a:extLst>
              <a:ext uri="{FF2B5EF4-FFF2-40B4-BE49-F238E27FC236}">
                <a16:creationId xmlns:a16="http://schemas.microsoft.com/office/drawing/2014/main" id="{79A03918-83C5-43EE-8110-51393A97E55A}"/>
              </a:ext>
            </a:extLst>
          </p:cNvPr>
          <p:cNvGraphicFramePr>
            <a:graphicFrameLocks noGrp="1"/>
          </p:cNvGraphicFramePr>
          <p:nvPr>
            <p:extLst>
              <p:ext uri="{D42A27DB-BD31-4B8C-83A1-F6EECF244321}">
                <p14:modId xmlns:p14="http://schemas.microsoft.com/office/powerpoint/2010/main" val="803401925"/>
              </p:ext>
            </p:extLst>
          </p:nvPr>
        </p:nvGraphicFramePr>
        <p:xfrm>
          <a:off x="481013" y="2481263"/>
          <a:ext cx="8188327" cy="2881307"/>
        </p:xfrm>
        <a:graphic>
          <a:graphicData uri="http://schemas.openxmlformats.org/drawingml/2006/table">
            <a:tbl>
              <a:tblPr>
                <a:tableStyleId>{2D5ABB26-0587-4C30-8999-92F81FD0307C}</a:tableStyleId>
              </a:tblPr>
              <a:tblGrid>
                <a:gridCol w="919014">
                  <a:extLst>
                    <a:ext uri="{9D8B030D-6E8A-4147-A177-3AD203B41FA5}">
                      <a16:colId xmlns:a16="http://schemas.microsoft.com/office/drawing/2014/main" val="2036565836"/>
                    </a:ext>
                  </a:extLst>
                </a:gridCol>
                <a:gridCol w="703749">
                  <a:extLst>
                    <a:ext uri="{9D8B030D-6E8A-4147-A177-3AD203B41FA5}">
                      <a16:colId xmlns:a16="http://schemas.microsoft.com/office/drawing/2014/main" val="2305276568"/>
                    </a:ext>
                  </a:extLst>
                </a:gridCol>
                <a:gridCol w="712029">
                  <a:extLst>
                    <a:ext uri="{9D8B030D-6E8A-4147-A177-3AD203B41FA5}">
                      <a16:colId xmlns:a16="http://schemas.microsoft.com/office/drawing/2014/main" val="2235066365"/>
                    </a:ext>
                  </a:extLst>
                </a:gridCol>
                <a:gridCol w="703749">
                  <a:extLst>
                    <a:ext uri="{9D8B030D-6E8A-4147-A177-3AD203B41FA5}">
                      <a16:colId xmlns:a16="http://schemas.microsoft.com/office/drawing/2014/main" val="295900687"/>
                    </a:ext>
                  </a:extLst>
                </a:gridCol>
                <a:gridCol w="761705">
                  <a:extLst>
                    <a:ext uri="{9D8B030D-6E8A-4147-A177-3AD203B41FA5}">
                      <a16:colId xmlns:a16="http://schemas.microsoft.com/office/drawing/2014/main" val="2745649469"/>
                    </a:ext>
                  </a:extLst>
                </a:gridCol>
                <a:gridCol w="728587">
                  <a:extLst>
                    <a:ext uri="{9D8B030D-6E8A-4147-A177-3AD203B41FA5}">
                      <a16:colId xmlns:a16="http://schemas.microsoft.com/office/drawing/2014/main" val="2031270730"/>
                    </a:ext>
                  </a:extLst>
                </a:gridCol>
                <a:gridCol w="753425">
                  <a:extLst>
                    <a:ext uri="{9D8B030D-6E8A-4147-A177-3AD203B41FA5}">
                      <a16:colId xmlns:a16="http://schemas.microsoft.com/office/drawing/2014/main" val="1084015595"/>
                    </a:ext>
                  </a:extLst>
                </a:gridCol>
                <a:gridCol w="745146">
                  <a:extLst>
                    <a:ext uri="{9D8B030D-6E8A-4147-A177-3AD203B41FA5}">
                      <a16:colId xmlns:a16="http://schemas.microsoft.com/office/drawing/2014/main" val="4065910917"/>
                    </a:ext>
                  </a:extLst>
                </a:gridCol>
                <a:gridCol w="728587">
                  <a:extLst>
                    <a:ext uri="{9D8B030D-6E8A-4147-A177-3AD203B41FA5}">
                      <a16:colId xmlns:a16="http://schemas.microsoft.com/office/drawing/2014/main" val="3130114921"/>
                    </a:ext>
                  </a:extLst>
                </a:gridCol>
                <a:gridCol w="687190">
                  <a:extLst>
                    <a:ext uri="{9D8B030D-6E8A-4147-A177-3AD203B41FA5}">
                      <a16:colId xmlns:a16="http://schemas.microsoft.com/office/drawing/2014/main" val="3314598100"/>
                    </a:ext>
                  </a:extLst>
                </a:gridCol>
                <a:gridCol w="745146">
                  <a:extLst>
                    <a:ext uri="{9D8B030D-6E8A-4147-A177-3AD203B41FA5}">
                      <a16:colId xmlns:a16="http://schemas.microsoft.com/office/drawing/2014/main" val="2208765932"/>
                    </a:ext>
                  </a:extLst>
                </a:gridCol>
              </a:tblGrid>
              <a:tr h="221639">
                <a:tc rowSpan="3">
                  <a:txBody>
                    <a:bodyPr/>
                    <a:lstStyle/>
                    <a:p>
                      <a:pPr algn="ctr" fontAlgn="ctr"/>
                      <a:r>
                        <a:rPr lang="en-US" sz="1400" u="none" strike="noStrike" dirty="0">
                          <a:effectLst/>
                          <a:latin typeface="+mn-lt"/>
                        </a:rPr>
                        <a:t>Tested tool</a:t>
                      </a:r>
                      <a:endParaRPr lang="en-US" sz="1400" b="0" i="0" u="none" strike="noStrike" dirty="0">
                        <a:effectLst/>
                        <a:latin typeface="+mn-lt"/>
                      </a:endParaRPr>
                    </a:p>
                  </a:txBody>
                  <a:tcPr marL="8259" marR="8259" marT="82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fontAlgn="t"/>
                      <a:r>
                        <a:rPr lang="en-US" sz="1400" u="none" strike="noStrike" dirty="0">
                          <a:effectLst/>
                        </a:rPr>
                        <a:t>"tool-on" results</a:t>
                      </a:r>
                      <a:endParaRPr lang="en-US" sz="1400" b="0" i="0" u="none" strike="noStrike" dirty="0">
                        <a:effectLst/>
                        <a:latin typeface="Arial" panose="020B0604020202020204" pitchFamily="34" charset="0"/>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gridSpan="5">
                  <a:txBody>
                    <a:bodyPr/>
                    <a:lstStyle/>
                    <a:p>
                      <a:pPr algn="ctr" fontAlgn="t"/>
                      <a:r>
                        <a:rPr lang="en-US" sz="1400" u="none" strike="noStrike">
                          <a:effectLst/>
                        </a:rPr>
                        <a:t>"tool-off</a:t>
                      </a:r>
                      <a:r>
                        <a:rPr lang="en-US" altLang="zh-TW" sz="1400" u="none" strike="noStrike">
                          <a:effectLst/>
                        </a:rPr>
                        <a:t>"</a:t>
                      </a:r>
                      <a:r>
                        <a:rPr lang="en-US" sz="1400" u="none" strike="noStrike">
                          <a:effectLst/>
                        </a:rPr>
                        <a:t> </a:t>
                      </a:r>
                      <a:r>
                        <a:rPr lang="en-US" sz="1400" u="none" strike="noStrike" dirty="0">
                          <a:effectLst/>
                        </a:rPr>
                        <a:t>results</a:t>
                      </a:r>
                      <a:endParaRPr lang="en-US" sz="1400" b="0" i="0" u="none" strike="noStrike" dirty="0">
                        <a:effectLst/>
                        <a:latin typeface="Arial" panose="020B0604020202020204" pitchFamily="34" charset="0"/>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tc hMerge="1">
                  <a:txBody>
                    <a:bodyPr/>
                    <a:lstStyle/>
                    <a:p>
                      <a:endParaRPr lang="zh-TW" altLang="en-US"/>
                    </a:p>
                  </a:txBody>
                  <a:tcPr/>
                </a:tc>
                <a:extLst>
                  <a:ext uri="{0D108BD9-81ED-4DB2-BD59-A6C34878D82A}">
                    <a16:rowId xmlns:a16="http://schemas.microsoft.com/office/drawing/2014/main" val="1106425461"/>
                  </a:ext>
                </a:extLst>
              </a:tr>
              <a:tr h="221639">
                <a:tc vMerge="1">
                  <a:txBody>
                    <a:bodyPr/>
                    <a:lstStyle/>
                    <a:p>
                      <a:endParaRPr lang="zh-TW" altLang="en-US"/>
                    </a:p>
                  </a:txBody>
                  <a:tcPr/>
                </a:tc>
                <a:tc gridSpan="3">
                  <a:txBody>
                    <a:bodyPr/>
                    <a:lstStyle/>
                    <a:p>
                      <a:pPr algn="ctr" fontAlgn="t"/>
                      <a:r>
                        <a:rPr lang="en-US" sz="1400" u="none" strike="noStrike" dirty="0">
                          <a:effectLst/>
                          <a:latin typeface="+mn-lt"/>
                        </a:rPr>
                        <a:t>BD-rate</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TW" altLang="en-US"/>
                    </a:p>
                  </a:txBody>
                  <a:tcPr/>
                </a:tc>
                <a:tc hMerge="1">
                  <a:txBody>
                    <a:bodyPr/>
                    <a:lstStyle/>
                    <a:p>
                      <a:endParaRPr lang="zh-TW" altLang="en-US"/>
                    </a:p>
                  </a:txBody>
                  <a:tcPr/>
                </a:tc>
                <a:tc gridSpan="2">
                  <a:txBody>
                    <a:bodyPr/>
                    <a:lstStyle/>
                    <a:p>
                      <a:pPr algn="ctr" fontAlgn="t"/>
                      <a:r>
                        <a:rPr lang="en-US" sz="1400" u="none" strike="noStrike" dirty="0">
                          <a:effectLst/>
                          <a:latin typeface="+mn-lt"/>
                        </a:rPr>
                        <a:t>Runtime</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TW" altLang="en-US"/>
                    </a:p>
                  </a:txBody>
                  <a:tcPr/>
                </a:tc>
                <a:tc gridSpan="3">
                  <a:txBody>
                    <a:bodyPr/>
                    <a:lstStyle/>
                    <a:p>
                      <a:pPr algn="ctr" fontAlgn="t"/>
                      <a:r>
                        <a:rPr lang="en-US" sz="1400" u="none" strike="noStrike" dirty="0">
                          <a:effectLst/>
                          <a:latin typeface="+mn-lt"/>
                        </a:rPr>
                        <a:t>BD-rate</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TW" altLang="en-US"/>
                    </a:p>
                  </a:txBody>
                  <a:tcPr/>
                </a:tc>
                <a:tc hMerge="1">
                  <a:txBody>
                    <a:bodyPr/>
                    <a:lstStyle/>
                    <a:p>
                      <a:endParaRPr lang="zh-TW" altLang="en-US"/>
                    </a:p>
                  </a:txBody>
                  <a:tcPr/>
                </a:tc>
                <a:tc gridSpan="2">
                  <a:txBody>
                    <a:bodyPr/>
                    <a:lstStyle/>
                    <a:p>
                      <a:pPr algn="ctr" fontAlgn="t"/>
                      <a:r>
                        <a:rPr lang="en-US" sz="1400" u="none" strike="noStrike" dirty="0">
                          <a:effectLst/>
                          <a:latin typeface="+mn-lt"/>
                        </a:rPr>
                        <a:t>Runtime</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TW" altLang="en-US"/>
                    </a:p>
                  </a:txBody>
                  <a:tcPr/>
                </a:tc>
                <a:extLst>
                  <a:ext uri="{0D108BD9-81ED-4DB2-BD59-A6C34878D82A}">
                    <a16:rowId xmlns:a16="http://schemas.microsoft.com/office/drawing/2014/main" val="634916985"/>
                  </a:ext>
                </a:extLst>
              </a:tr>
              <a:tr h="221639">
                <a:tc vMerge="1">
                  <a:txBody>
                    <a:bodyPr/>
                    <a:lstStyle/>
                    <a:p>
                      <a:endParaRPr lang="zh-TW" altLang="en-US"/>
                    </a:p>
                  </a:txBody>
                  <a:tcPr/>
                </a:tc>
                <a:tc>
                  <a:txBody>
                    <a:bodyPr/>
                    <a:lstStyle/>
                    <a:p>
                      <a:pPr algn="ctr" fontAlgn="t"/>
                      <a:r>
                        <a:rPr lang="en-US" sz="1400" u="none" strike="noStrike" dirty="0">
                          <a:effectLst/>
                          <a:latin typeface="+mn-lt"/>
                        </a:rPr>
                        <a:t>Y</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400" u="none" strike="noStrike" dirty="0">
                          <a:effectLst/>
                          <a:latin typeface="+mn-lt"/>
                        </a:rPr>
                        <a:t>U</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400" u="none" strike="noStrike">
                          <a:effectLst/>
                          <a:latin typeface="+mn-lt"/>
                        </a:rPr>
                        <a:t>V</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400" u="none" strike="noStrike">
                          <a:effectLst/>
                          <a:latin typeface="+mn-lt"/>
                        </a:rPr>
                        <a:t>EncT</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400" u="none" strike="noStrike" dirty="0">
                          <a:effectLst/>
                          <a:latin typeface="+mn-lt"/>
                        </a:rPr>
                        <a:t>Dec</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400" u="none" strike="noStrike" dirty="0">
                          <a:effectLst/>
                          <a:latin typeface="+mn-lt"/>
                        </a:rPr>
                        <a:t>Y</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400" u="none" strike="noStrike">
                          <a:effectLst/>
                          <a:latin typeface="+mn-lt"/>
                        </a:rPr>
                        <a:t>U</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400" u="none" strike="noStrike">
                          <a:effectLst/>
                          <a:latin typeface="+mn-lt"/>
                        </a:rPr>
                        <a:t>V</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400" u="none" strike="noStrike">
                          <a:effectLst/>
                          <a:latin typeface="+mn-lt"/>
                        </a:rPr>
                        <a:t>EncT</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US" sz="1400" u="none" strike="noStrike" dirty="0">
                          <a:effectLst/>
                          <a:latin typeface="+mn-lt"/>
                        </a:rPr>
                        <a:t>Dec</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2853485"/>
                  </a:ext>
                </a:extLst>
              </a:tr>
              <a:tr h="221639">
                <a:tc>
                  <a:txBody>
                    <a:bodyPr/>
                    <a:lstStyle/>
                    <a:p>
                      <a:pPr algn="ctr" fontAlgn="t"/>
                      <a:r>
                        <a:rPr lang="en-US" sz="1400" u="none" strike="noStrike">
                          <a:effectLst/>
                          <a:latin typeface="+mn-lt"/>
                        </a:rPr>
                        <a:t>QTBT</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-6.0%</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-13.9%</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-15.3%</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158%</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106%</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sz="1400" u="none" strike="noStrike" dirty="0">
                          <a:effectLst/>
                          <a:latin typeface="+mn-lt"/>
                        </a:rPr>
                        <a:t>N/A</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sz="1400" u="none" strike="noStrike" dirty="0">
                          <a:effectLst/>
                          <a:latin typeface="+mn-lt"/>
                        </a:rPr>
                        <a:t>N/A</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sz="1400" u="none" strike="noStrike">
                          <a:effectLst/>
                          <a:latin typeface="+mn-lt"/>
                        </a:rPr>
                        <a:t>N/A</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sz="1400" u="none" strike="noStrike">
                          <a:effectLst/>
                          <a:latin typeface="+mn-lt"/>
                        </a:rPr>
                        <a:t>N/A</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sz="1400" u="none" strike="noStrike" dirty="0">
                          <a:effectLst/>
                          <a:latin typeface="+mn-lt"/>
                        </a:rPr>
                        <a:t>N/A</a:t>
                      </a:r>
                      <a:endParaRPr lang="en-US"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2799143"/>
                  </a:ext>
                </a:extLst>
              </a:tr>
              <a:tr h="221639">
                <a:tc>
                  <a:txBody>
                    <a:bodyPr/>
                    <a:lstStyle/>
                    <a:p>
                      <a:pPr algn="ctr" fontAlgn="t"/>
                      <a:r>
                        <a:rPr lang="en-US" sz="1400" u="none" strike="noStrike">
                          <a:effectLst/>
                          <a:latin typeface="+mn-lt"/>
                        </a:rPr>
                        <a:t>CCLM</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-2.8%</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-5.8%</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-6.9%</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101%</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98%</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-1.7%</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-24.1%</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-29.2%</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100%</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98%</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0022556"/>
                  </a:ext>
                </a:extLst>
              </a:tr>
              <a:tr h="221639">
                <a:tc>
                  <a:txBody>
                    <a:bodyPr/>
                    <a:lstStyle/>
                    <a:p>
                      <a:pPr algn="ctr" fontAlgn="t"/>
                      <a:r>
                        <a:rPr lang="en-US" sz="1400" u="none" strike="noStrike">
                          <a:effectLst/>
                          <a:latin typeface="+mn-lt"/>
                        </a:rPr>
                        <a:t>AMVR</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-2.2%</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-2.7%</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-2.9%</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117%</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95%</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-1.0%</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-1.4%</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-1.5%</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111%</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97%</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1879092"/>
                  </a:ext>
                </a:extLst>
              </a:tr>
              <a:tr h="221639">
                <a:tc>
                  <a:txBody>
                    <a:bodyPr/>
                    <a:lstStyle/>
                    <a:p>
                      <a:pPr algn="ctr" fontAlgn="t"/>
                      <a:r>
                        <a:rPr lang="en-US" sz="1400" u="none" strike="noStrike">
                          <a:effectLst/>
                          <a:latin typeface="+mn-lt"/>
                        </a:rPr>
                        <a:t>AFFINE</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-2.7%</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-2.2%</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-2.2%</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135%</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107%</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-1.2%</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-1.0%</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-1.1%</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105%</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101%</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12347312"/>
                  </a:ext>
                </a:extLst>
              </a:tr>
              <a:tr h="221639">
                <a:tc>
                  <a:txBody>
                    <a:bodyPr/>
                    <a:lstStyle/>
                    <a:p>
                      <a:pPr algn="ctr" fontAlgn="t"/>
                      <a:r>
                        <a:rPr lang="en-US" sz="1400" u="none" strike="noStrike">
                          <a:effectLst/>
                          <a:latin typeface="+mn-lt"/>
                        </a:rPr>
                        <a:t>DMVR</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-2.6%</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-2.5%</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-2.5%</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105%</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128%</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-0.3%</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-0.4%</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-0.4%</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101%</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100%</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16191765"/>
                  </a:ext>
                </a:extLst>
              </a:tr>
              <a:tr h="221639">
                <a:tc>
                  <a:txBody>
                    <a:bodyPr/>
                    <a:lstStyle/>
                    <a:p>
                      <a:pPr algn="ctr" fontAlgn="t"/>
                      <a:r>
                        <a:rPr lang="en-US" sz="1400" u="none" strike="noStrike">
                          <a:effectLst/>
                          <a:latin typeface="+mn-lt"/>
                        </a:rPr>
                        <a:t>BIO</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-2.3%</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-0.8%</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-0.5%</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113%</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187%</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-1.1%</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-0.2%</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-0.1%</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115%</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147%</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0004472"/>
                  </a:ext>
                </a:extLst>
              </a:tr>
              <a:tr h="221639">
                <a:tc>
                  <a:txBody>
                    <a:bodyPr/>
                    <a:lstStyle/>
                    <a:p>
                      <a:pPr algn="ctr" fontAlgn="t"/>
                      <a:r>
                        <a:rPr lang="en-US" sz="1400" u="none" strike="noStrike">
                          <a:effectLst/>
                          <a:latin typeface="+mn-lt"/>
                        </a:rPr>
                        <a:t>PMMVD</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-6.1%</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-5.8%</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-5.9%</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119%</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180%</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-3.8%</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-3.8%</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-4.1%</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125%</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130%</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2678783"/>
                  </a:ext>
                </a:extLst>
              </a:tr>
              <a:tr h="221639">
                <a:tc>
                  <a:txBody>
                    <a:bodyPr/>
                    <a:lstStyle/>
                    <a:p>
                      <a:pPr algn="ctr" fontAlgn="t"/>
                      <a:r>
                        <a:rPr lang="en-US" sz="1400" u="none" strike="noStrike">
                          <a:effectLst/>
                          <a:latin typeface="+mn-lt"/>
                        </a:rPr>
                        <a:t>AMT</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-3.0%</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-0.7%</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-0.5%</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135%</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99%</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-2.6%</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-0.6%</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-0.9%</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130%</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99%</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0450368"/>
                  </a:ext>
                </a:extLst>
              </a:tr>
              <a:tr h="221639">
                <a:tc>
                  <a:txBody>
                    <a:bodyPr/>
                    <a:lstStyle/>
                    <a:p>
                      <a:pPr algn="ctr" fontAlgn="t"/>
                      <a:r>
                        <a:rPr lang="en-US" sz="1400" u="none" strike="noStrike">
                          <a:effectLst/>
                          <a:latin typeface="+mn-lt"/>
                        </a:rPr>
                        <a:t>NSST</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-2.5%</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-5.1%</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-5.4%</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111%</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100%</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-1.7%</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-3.6%</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-4.0%</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119%</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99%</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7616799"/>
                  </a:ext>
                </a:extLst>
              </a:tr>
              <a:tr h="221639">
                <a:tc>
                  <a:txBody>
                    <a:bodyPr/>
                    <a:lstStyle/>
                    <a:p>
                      <a:pPr algn="ctr" fontAlgn="t"/>
                      <a:r>
                        <a:rPr lang="en-US" sz="1400" u="none" strike="noStrike">
                          <a:effectLst/>
                          <a:latin typeface="+mn-lt"/>
                        </a:rPr>
                        <a:t>ALF</a:t>
                      </a:r>
                      <a:endParaRPr lang="en-US"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-5.8%</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-2.3%</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-1.7%</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111%</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a:effectLst/>
                          <a:latin typeface="+mn-lt"/>
                        </a:rPr>
                        <a:t>175%</a:t>
                      </a:r>
                      <a:endParaRPr lang="en-US" altLang="zh-TW" sz="1400" b="0" i="0" u="none" strike="noStrike">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-5.0%</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-2.8%</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-2.0%</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101%</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US" altLang="zh-TW" sz="1400" u="none" strike="noStrike" dirty="0">
                          <a:effectLst/>
                          <a:latin typeface="+mn-lt"/>
                        </a:rPr>
                        <a:t>115%</a:t>
                      </a:r>
                      <a:endParaRPr lang="en-US" altLang="zh-TW" sz="1400" b="0" i="0" u="none" strike="noStrike" dirty="0">
                        <a:effectLst/>
                        <a:latin typeface="+mn-lt"/>
                      </a:endParaRPr>
                    </a:p>
                  </a:txBody>
                  <a:tcPr marL="8259" marR="8259" marT="826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94325082"/>
                  </a:ext>
                </a:extLst>
              </a:tr>
            </a:tbl>
          </a:graphicData>
        </a:graphic>
      </p:graphicFrame>
      <p:sp>
        <p:nvSpPr>
          <p:cNvPr id="8" name="文字方塊 2">
            <a:extLst>
              <a:ext uri="{FF2B5EF4-FFF2-40B4-BE49-F238E27FC236}">
                <a16:creationId xmlns:a16="http://schemas.microsoft.com/office/drawing/2014/main" id="{DCC041E4-FB04-497C-A04B-E000634815AF}"/>
              </a:ext>
            </a:extLst>
          </p:cNvPr>
          <p:cNvSpPr txBox="1">
            <a:spLocks noChangeArrowheads="1"/>
          </p:cNvSpPr>
          <p:nvPr/>
        </p:nvSpPr>
        <p:spPr bwMode="auto">
          <a:xfrm>
            <a:off x="474663" y="1773238"/>
            <a:ext cx="818197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defRPr>
            </a:lvl1pPr>
            <a:lvl2pPr marL="742950" indent="-285750">
              <a:defRPr sz="2000">
                <a:solidFill>
                  <a:schemeClr val="tx1"/>
                </a:solidFill>
                <a:latin typeface="Arial" panose="020B0604020202020204" pitchFamily="34" charset="0"/>
              </a:defRPr>
            </a:lvl2pPr>
            <a:lvl3pPr marL="1143000" indent="-228600">
              <a:defRPr sz="2000">
                <a:solidFill>
                  <a:schemeClr val="tx1"/>
                </a:solidFill>
                <a:latin typeface="Arial" panose="020B0604020202020204" pitchFamily="34" charset="0"/>
              </a:defRPr>
            </a:lvl3pPr>
            <a:lvl4pPr marL="1600200" indent="-228600">
              <a:defRPr sz="2000">
                <a:solidFill>
                  <a:schemeClr val="tx1"/>
                </a:solidFill>
                <a:latin typeface="Arial" panose="020B0604020202020204" pitchFamily="34" charset="0"/>
              </a:defRPr>
            </a:lvl4pPr>
            <a:lvl5pPr marL="2057400" indent="-228600">
              <a:defRPr sz="2000">
                <a:solidFill>
                  <a:schemeClr val="tx1"/>
                </a:solidFill>
                <a:latin typeface="Arial" panose="020B0604020202020204" pitchFamily="34" charset="0"/>
              </a:defRPr>
            </a:lvl5pPr>
            <a:lvl6pPr marL="2514600" indent="-228600" eaLnBrk="0" fontAlgn="base" hangingPunct="0">
              <a:spcBef>
                <a:spcPct val="0"/>
              </a:spcBef>
              <a:spcAft>
                <a:spcPct val="0"/>
              </a:spcAft>
              <a:defRPr sz="2000">
                <a:solidFill>
                  <a:schemeClr val="tx1"/>
                </a:solidFill>
                <a:latin typeface="Arial" panose="020B0604020202020204" pitchFamily="34" charset="0"/>
              </a:defRPr>
            </a:lvl6pPr>
            <a:lvl7pPr marL="2971800" indent="-228600" eaLnBrk="0" fontAlgn="base" hangingPunct="0">
              <a:spcBef>
                <a:spcPct val="0"/>
              </a:spcBef>
              <a:spcAft>
                <a:spcPct val="0"/>
              </a:spcAft>
              <a:defRPr sz="2000">
                <a:solidFill>
                  <a:schemeClr val="tx1"/>
                </a:solidFill>
                <a:latin typeface="Arial" panose="020B0604020202020204" pitchFamily="34" charset="0"/>
              </a:defRPr>
            </a:lvl7pPr>
            <a:lvl8pPr marL="3429000" indent="-228600" eaLnBrk="0" fontAlgn="base" hangingPunct="0">
              <a:spcBef>
                <a:spcPct val="0"/>
              </a:spcBef>
              <a:spcAft>
                <a:spcPct val="0"/>
              </a:spcAft>
              <a:defRPr sz="2000">
                <a:solidFill>
                  <a:schemeClr val="tx1"/>
                </a:solidFill>
                <a:latin typeface="Arial" panose="020B0604020202020204" pitchFamily="34" charset="0"/>
              </a:defRPr>
            </a:lvl8pPr>
            <a:lvl9pPr marL="3886200" indent="-228600" eaLnBrk="0" fontAlgn="base" hangingPunct="0">
              <a:spcBef>
                <a:spcPct val="0"/>
              </a:spcBef>
              <a:spcAft>
                <a:spcPct val="0"/>
              </a:spcAft>
              <a:defRPr sz="2000">
                <a:solidFill>
                  <a:schemeClr val="tx1"/>
                </a:solidFill>
                <a:latin typeface="Arial" panose="020B0604020202020204" pitchFamily="34" charset="0"/>
              </a:defRPr>
            </a:lvl9pPr>
          </a:lstStyle>
          <a:p>
            <a:pPr algn="just"/>
            <a:r>
              <a:rPr lang="en-US" altLang="zh-TW" dirty="0">
                <a:latin typeface="+mn-lt"/>
                <a:ea typeface="新細明體" panose="02020500000000000000" pitchFamily="18" charset="-120"/>
              </a:rPr>
              <a:t>Table VIII. Coding performance of individual tools in JEM7.0 for RA configuration.</a:t>
            </a:r>
            <a:endParaRPr lang="zh-TW" altLang="en-US" dirty="0">
              <a:latin typeface="+mn-lt"/>
              <a:ea typeface="新細明體" panose="02020500000000000000" pitchFamily="18" charset="-120"/>
            </a:endParaRPr>
          </a:p>
        </p:txBody>
      </p:sp>
      <p:sp>
        <p:nvSpPr>
          <p:cNvPr id="9" name="投影片編號版面配置區 8">
            <a:extLst>
              <a:ext uri="{FF2B5EF4-FFF2-40B4-BE49-F238E27FC236}">
                <a16:creationId xmlns:a16="http://schemas.microsoft.com/office/drawing/2014/main" id="{B53C8868-FC41-4544-B165-21893D8300BD}"/>
              </a:ext>
            </a:extLst>
          </p:cNvPr>
          <p:cNvSpPr>
            <a:spLocks noGrp="1"/>
          </p:cNvSpPr>
          <p:nvPr>
            <p:ph type="sldNum" sz="quarter" idx="12"/>
          </p:nvPr>
        </p:nvSpPr>
        <p:spPr/>
        <p:txBody>
          <a:bodyPr/>
          <a:lstStyle/>
          <a:p>
            <a:pPr>
              <a:defRPr/>
            </a:pPr>
            <a:fld id="{9A44A0BB-55BA-4661-B7B8-15A99966D2EB}" type="slidenum">
              <a:rPr lang="zh-TW" altLang="en-US" smtClean="0"/>
              <a:pPr>
                <a:defRPr/>
              </a:pPr>
              <a:t>57</a:t>
            </a:fld>
            <a:endParaRPr lang="en-US" altLang="zh-TW" dirty="0"/>
          </a:p>
        </p:txBody>
      </p:sp>
    </p:spTree>
    <p:extLst>
      <p:ext uri="{BB962C8B-B14F-4D97-AF65-F5344CB8AC3E}">
        <p14:creationId xmlns:p14="http://schemas.microsoft.com/office/powerpoint/2010/main" val="32342818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sz="3200" dirty="0"/>
              <a:t>Individual tool simulation (cont.)</a:t>
            </a:r>
            <a:endParaRPr lang="zh-TW" altLang="en-US" sz="3200" dirty="0"/>
          </a:p>
        </p:txBody>
      </p:sp>
      <p:sp>
        <p:nvSpPr>
          <p:cNvPr id="3" name="內容版面配置區 2">
            <a:extLst>
              <a:ext uri="{FF2B5EF4-FFF2-40B4-BE49-F238E27FC236}">
                <a16:creationId xmlns:a16="http://schemas.microsoft.com/office/drawing/2014/main" id="{8BF90A0D-376F-4127-BEC4-D57EBC1094A6}"/>
              </a:ext>
            </a:extLst>
          </p:cNvPr>
          <p:cNvSpPr>
            <a:spLocks noGrp="1"/>
          </p:cNvSpPr>
          <p:nvPr>
            <p:ph idx="1"/>
          </p:nvPr>
        </p:nvSpPr>
        <p:spPr/>
        <p:txBody>
          <a:bodyPr/>
          <a:lstStyle/>
          <a:p>
            <a:pPr algn="just"/>
            <a:r>
              <a:rPr lang="en-US" altLang="zh-TW" sz="2000" dirty="0"/>
              <a:t>For QTBT, as compared to HEVC HM16.16 block structure, 6% </a:t>
            </a:r>
            <a:r>
              <a:rPr lang="en-US" altLang="zh-TW" sz="2000" dirty="0" err="1"/>
              <a:t>luma</a:t>
            </a:r>
            <a:r>
              <a:rPr lang="en-US" altLang="zh-TW" sz="2000" dirty="0"/>
              <a:t> BD-rate saving is achieved with reasonable encoding time increase. </a:t>
            </a:r>
          </a:p>
          <a:p>
            <a:pPr algn="just"/>
            <a:endParaRPr lang="en-US" altLang="zh-TW" sz="2000" dirty="0"/>
          </a:p>
          <a:p>
            <a:pPr algn="just"/>
            <a:r>
              <a:rPr lang="en-US" altLang="zh-TW" sz="2000" dirty="0"/>
              <a:t>It provides more chroma gain with the separate </a:t>
            </a:r>
            <a:r>
              <a:rPr lang="en-US" altLang="zh-TW" sz="2000" dirty="0" err="1"/>
              <a:t>Luma</a:t>
            </a:r>
            <a:r>
              <a:rPr lang="en-US" altLang="zh-TW" sz="2000" dirty="0"/>
              <a:t> and Chroma block partitioning tree method. </a:t>
            </a:r>
          </a:p>
          <a:p>
            <a:pPr algn="just"/>
            <a:endParaRPr lang="en-US" altLang="zh-TW" sz="2000" dirty="0"/>
          </a:p>
          <a:p>
            <a:pPr algn="just"/>
            <a:r>
              <a:rPr lang="en-US" altLang="zh-TW" sz="2000" dirty="0"/>
              <a:t>The CCLM method achieves significant chroma gain as well as remarkable </a:t>
            </a:r>
            <a:r>
              <a:rPr lang="en-US" altLang="zh-TW" sz="2000" dirty="0" err="1"/>
              <a:t>luma</a:t>
            </a:r>
            <a:r>
              <a:rPr lang="en-US" altLang="zh-TW" sz="2000" dirty="0"/>
              <a:t> BD-rate saving. </a:t>
            </a:r>
          </a:p>
          <a:p>
            <a:pPr algn="just"/>
            <a:endParaRPr lang="en-US" altLang="zh-TW" sz="2000" dirty="0"/>
          </a:p>
          <a:p>
            <a:endParaRPr lang="en-US" altLang="zh-TW" sz="2000" dirty="0"/>
          </a:p>
          <a:p>
            <a:endParaRPr lang="zh-TW" altLang="en-US" sz="2000" dirty="0"/>
          </a:p>
        </p:txBody>
      </p:sp>
      <p:sp>
        <p:nvSpPr>
          <p:cNvPr id="5" name="投影片編號版面配置區 4">
            <a:extLst>
              <a:ext uri="{FF2B5EF4-FFF2-40B4-BE49-F238E27FC236}">
                <a16:creationId xmlns:a16="http://schemas.microsoft.com/office/drawing/2014/main" id="{12C2F483-2F5F-48FA-8F60-36306CB562D3}"/>
              </a:ext>
            </a:extLst>
          </p:cNvPr>
          <p:cNvSpPr>
            <a:spLocks noGrp="1"/>
          </p:cNvSpPr>
          <p:nvPr>
            <p:ph type="sldNum" sz="quarter" idx="12"/>
          </p:nvPr>
        </p:nvSpPr>
        <p:spPr/>
        <p:txBody>
          <a:bodyPr/>
          <a:lstStyle/>
          <a:p>
            <a:pPr>
              <a:defRPr/>
            </a:pPr>
            <a:fld id="{9A44A0BB-55BA-4661-B7B8-15A99966D2EB}" type="slidenum">
              <a:rPr lang="zh-TW" altLang="en-US" smtClean="0"/>
              <a:pPr>
                <a:defRPr/>
              </a:pPr>
              <a:t>58</a:t>
            </a:fld>
            <a:endParaRPr lang="en-US" altLang="zh-TW" dirty="0"/>
          </a:p>
        </p:txBody>
      </p:sp>
    </p:spTree>
    <p:extLst>
      <p:ext uri="{BB962C8B-B14F-4D97-AF65-F5344CB8AC3E}">
        <p14:creationId xmlns:p14="http://schemas.microsoft.com/office/powerpoint/2010/main" val="126912661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DCB4A6-0411-4243-813E-7255F25848D1}"/>
              </a:ext>
            </a:extLst>
          </p:cNvPr>
          <p:cNvSpPr>
            <a:spLocks noGrp="1"/>
          </p:cNvSpPr>
          <p:nvPr>
            <p:ph type="title"/>
          </p:nvPr>
        </p:nvSpPr>
        <p:spPr/>
        <p:txBody>
          <a:bodyPr/>
          <a:lstStyle/>
          <a:p>
            <a:r>
              <a:rPr lang="en-US" altLang="zh-TW" sz="3200" dirty="0"/>
              <a:t>Current status of JEM coding algorithms</a:t>
            </a:r>
            <a:endParaRPr lang="zh-TW" altLang="en-US" sz="3200" dirty="0"/>
          </a:p>
        </p:txBody>
      </p:sp>
      <p:sp>
        <p:nvSpPr>
          <p:cNvPr id="3" name="內容版面配置區 2">
            <a:extLst>
              <a:ext uri="{FF2B5EF4-FFF2-40B4-BE49-F238E27FC236}">
                <a16:creationId xmlns:a16="http://schemas.microsoft.com/office/drawing/2014/main" id="{8BF90A0D-376F-4127-BEC4-D57EBC1094A6}"/>
              </a:ext>
            </a:extLst>
          </p:cNvPr>
          <p:cNvSpPr>
            <a:spLocks noGrp="1"/>
          </p:cNvSpPr>
          <p:nvPr>
            <p:ph idx="1"/>
          </p:nvPr>
        </p:nvSpPr>
        <p:spPr/>
        <p:txBody>
          <a:bodyPr/>
          <a:lstStyle/>
          <a:p>
            <a:pPr algn="just"/>
            <a:r>
              <a:rPr lang="en-US" altLang="zh-TW" sz="2000" dirty="0"/>
              <a:t>The further work of JEM focuses on either complexity reduction or achieving even more compression gain. </a:t>
            </a:r>
          </a:p>
          <a:p>
            <a:pPr algn="just"/>
            <a:endParaRPr lang="en-US" altLang="zh-TW" sz="2000" dirty="0"/>
          </a:p>
          <a:p>
            <a:pPr algn="just"/>
            <a:r>
              <a:rPr lang="en-US" altLang="zh-TW" sz="2000" dirty="0"/>
              <a:t>At the current stage, most JEM coding tools have been adopted in the latest VVC (H.266) test model and working draft text [43].</a:t>
            </a:r>
          </a:p>
          <a:p>
            <a:pPr algn="just"/>
            <a:endParaRPr lang="en-US" altLang="zh-TW" sz="2000" dirty="0"/>
          </a:p>
          <a:p>
            <a:endParaRPr lang="en-US" altLang="zh-TW" sz="2000" dirty="0"/>
          </a:p>
          <a:p>
            <a:endParaRPr lang="zh-TW" altLang="en-US" sz="2000" dirty="0"/>
          </a:p>
        </p:txBody>
      </p:sp>
      <p:sp>
        <p:nvSpPr>
          <p:cNvPr id="5" name="投影片編號版面配置區 4">
            <a:extLst>
              <a:ext uri="{FF2B5EF4-FFF2-40B4-BE49-F238E27FC236}">
                <a16:creationId xmlns:a16="http://schemas.microsoft.com/office/drawing/2014/main" id="{05FA5260-CE1B-4099-BE49-9EB98321EE42}"/>
              </a:ext>
            </a:extLst>
          </p:cNvPr>
          <p:cNvSpPr>
            <a:spLocks noGrp="1"/>
          </p:cNvSpPr>
          <p:nvPr>
            <p:ph type="sldNum" sz="quarter" idx="12"/>
          </p:nvPr>
        </p:nvSpPr>
        <p:spPr/>
        <p:txBody>
          <a:bodyPr/>
          <a:lstStyle/>
          <a:p>
            <a:pPr>
              <a:defRPr/>
            </a:pPr>
            <a:fld id="{9A44A0BB-55BA-4661-B7B8-15A99966D2EB}" type="slidenum">
              <a:rPr lang="zh-TW" altLang="en-US" smtClean="0"/>
              <a:pPr>
                <a:defRPr/>
              </a:pPr>
              <a:t>59</a:t>
            </a:fld>
            <a:endParaRPr lang="en-US" altLang="zh-TW" dirty="0"/>
          </a:p>
        </p:txBody>
      </p:sp>
    </p:spTree>
    <p:extLst>
      <p:ext uri="{BB962C8B-B14F-4D97-AF65-F5344CB8AC3E}">
        <p14:creationId xmlns:p14="http://schemas.microsoft.com/office/powerpoint/2010/main" val="2560759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Intra prediction (cont.)</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HEVC, a filtering process is applied on boundary samples of horizontal and vertical prediction modes.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JEM employs boundary filtering to 45° diagonal and adjacent modes, as well as adjacent modes of horizontal and vertical modes with position-dependent intra prediction combination (PDPC).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Additionally, a linear cross-component prediction improves the prediction efficiency of chroma components, utilizing the previously decoded structure of the </a:t>
            </a:r>
            <a:r>
              <a:rPr lang="en-US" altLang="zh-TW" sz="2000" dirty="0" err="1">
                <a:latin typeface="Times New Roman" panose="02020603050405020304" pitchFamily="18" charset="0"/>
                <a:cs typeface="Times New Roman" panose="02020603050405020304" pitchFamily="18" charset="0"/>
              </a:rPr>
              <a:t>luma</a:t>
            </a:r>
            <a:r>
              <a:rPr lang="en-US" altLang="zh-TW" sz="2000" dirty="0">
                <a:latin typeface="Times New Roman" panose="02020603050405020304" pitchFamily="18" charset="0"/>
                <a:cs typeface="Times New Roman" panose="02020603050405020304" pitchFamily="18" charset="0"/>
              </a:rPr>
              <a:t> component.</a:t>
            </a:r>
          </a:p>
          <a:p>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4D02E94B-0C92-43CA-9819-A35C8EA86681}"/>
              </a:ext>
            </a:extLst>
          </p:cNvPr>
          <p:cNvSpPr>
            <a:spLocks noGrp="1"/>
          </p:cNvSpPr>
          <p:nvPr>
            <p:ph type="sldNum" sz="quarter" idx="12"/>
          </p:nvPr>
        </p:nvSpPr>
        <p:spPr/>
        <p:txBody>
          <a:bodyPr/>
          <a:lstStyle/>
          <a:p>
            <a:pPr>
              <a:defRPr/>
            </a:pPr>
            <a:fld id="{9A44A0BB-55BA-4661-B7B8-15A99966D2EB}" type="slidenum">
              <a:rPr lang="zh-TW" altLang="en-US" smtClean="0"/>
              <a:pPr>
                <a:defRPr/>
              </a:pPr>
              <a:t>6</a:t>
            </a:fld>
            <a:endParaRPr lang="en-US" altLang="zh-TW" dirty="0"/>
          </a:p>
        </p:txBody>
      </p:sp>
    </p:spTree>
    <p:extLst>
      <p:ext uri="{BB962C8B-B14F-4D97-AF65-F5344CB8AC3E}">
        <p14:creationId xmlns:p14="http://schemas.microsoft.com/office/powerpoint/2010/main" val="2249586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Inter prediction</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JEM retains two motion information coding methods from HEVC: a merge mode inheriting the motion vectors (MVs) from temporally or spatially neighboring prediction blocks, and the advanced MV prediction (AMVP) mode using motion information from temporally or spatially neighboring prediction blocks as predictors to code the current MV. </a:t>
            </a:r>
          </a:p>
          <a:p>
            <a:pPr algn="just">
              <a:defRPr/>
            </a:pPr>
            <a:endParaRPr lang="en-US" altLang="zh-TW" sz="2000" dirty="0"/>
          </a:p>
          <a:p>
            <a:pPr algn="just">
              <a:defRPr/>
            </a:pPr>
            <a:r>
              <a:rPr lang="en-US" altLang="zh-TW" sz="2000" dirty="0"/>
              <a:t>JEM introduces subblock based MV prediction, in which the current CU is divided into equal-sized subblocks.</a:t>
            </a:r>
          </a:p>
          <a:p>
            <a:pPr algn="just">
              <a:defRPr/>
            </a:pPr>
            <a:endParaRPr lang="en-US" altLang="zh-TW" sz="2000" dirty="0">
              <a:latin typeface="Times New Roman" panose="02020603050405020304" pitchFamily="18" charset="0"/>
              <a:cs typeface="Times New Roman" panose="02020603050405020304" pitchFamily="18" charset="0"/>
            </a:endParaRPr>
          </a:p>
          <a:p>
            <a:pPr algn="just">
              <a:defRPr/>
            </a:pPr>
            <a:r>
              <a:rPr lang="en-US" altLang="zh-TW" sz="2000" dirty="0">
                <a:latin typeface="Times New Roman" panose="02020603050405020304" pitchFamily="18" charset="0"/>
                <a:cs typeface="Times New Roman" panose="02020603050405020304" pitchFamily="18" charset="0"/>
              </a:rPr>
              <a:t>JEM increases the MV precision from 1/4 sample to 1/16 sample, and a block-based four parameter affine transform motion model is used to represent higher-order motion, such as scaling and rotation. </a:t>
            </a:r>
          </a:p>
          <a:p>
            <a:pPr algn="just">
              <a:defRPr/>
            </a:pPr>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2E9022FD-2B7C-452C-A499-DF9A6635B304}"/>
              </a:ext>
            </a:extLst>
          </p:cNvPr>
          <p:cNvSpPr>
            <a:spLocks noGrp="1"/>
          </p:cNvSpPr>
          <p:nvPr>
            <p:ph type="sldNum" sz="quarter" idx="12"/>
          </p:nvPr>
        </p:nvSpPr>
        <p:spPr/>
        <p:txBody>
          <a:bodyPr/>
          <a:lstStyle/>
          <a:p>
            <a:pPr>
              <a:defRPr/>
            </a:pPr>
            <a:fld id="{9A44A0BB-55BA-4661-B7B8-15A99966D2EB}" type="slidenum">
              <a:rPr lang="zh-TW" altLang="en-US" smtClean="0"/>
              <a:pPr>
                <a:defRPr/>
              </a:pPr>
              <a:t>7</a:t>
            </a:fld>
            <a:endParaRPr lang="en-US" altLang="zh-TW" dirty="0"/>
          </a:p>
        </p:txBody>
      </p:sp>
    </p:spTree>
    <p:extLst>
      <p:ext uri="{BB962C8B-B14F-4D97-AF65-F5344CB8AC3E}">
        <p14:creationId xmlns:p14="http://schemas.microsoft.com/office/powerpoint/2010/main" val="3631203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Inter prediction (cont.)</a:t>
            </a:r>
            <a:endParaRPr lang="zh-TW" altLang="en-US" dirty="0"/>
          </a:p>
        </p:txBody>
      </p:sp>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defRPr/>
            </a:pPr>
            <a:r>
              <a:rPr lang="en-US" altLang="zh-TW" sz="2000" dirty="0"/>
              <a:t>In JEM, overlapped block motion compensation (OBMC) is used to improve the prediction quality of block boundaries, and local illumination motion compensation (LIC) is applied to the videos with local light changes or fading sequences.</a:t>
            </a:r>
            <a:endParaRPr lang="zh-TW" altLang="en-US" sz="2000" dirty="0"/>
          </a:p>
          <a:p>
            <a:endParaRPr lang="zh-TW" altLang="en-US" sz="20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85C0B0B3-37EE-41DA-81CB-40E81EAE8997}"/>
              </a:ext>
            </a:extLst>
          </p:cNvPr>
          <p:cNvSpPr>
            <a:spLocks noGrp="1"/>
          </p:cNvSpPr>
          <p:nvPr>
            <p:ph type="sldNum" sz="quarter" idx="12"/>
          </p:nvPr>
        </p:nvSpPr>
        <p:spPr/>
        <p:txBody>
          <a:bodyPr/>
          <a:lstStyle/>
          <a:p>
            <a:pPr>
              <a:defRPr/>
            </a:pPr>
            <a:fld id="{9A44A0BB-55BA-4661-B7B8-15A99966D2EB}" type="slidenum">
              <a:rPr lang="zh-TW" altLang="en-US" smtClean="0"/>
              <a:pPr>
                <a:defRPr/>
              </a:pPr>
              <a:t>8</a:t>
            </a:fld>
            <a:endParaRPr lang="en-US" altLang="zh-TW" dirty="0"/>
          </a:p>
        </p:txBody>
      </p:sp>
    </p:spTree>
    <p:extLst>
      <p:ext uri="{BB962C8B-B14F-4D97-AF65-F5344CB8AC3E}">
        <p14:creationId xmlns:p14="http://schemas.microsoft.com/office/powerpoint/2010/main" val="2867417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F0D3C-B281-45E3-ABC1-2016957528B1}"/>
              </a:ext>
            </a:extLst>
          </p:cNvPr>
          <p:cNvSpPr>
            <a:spLocks noGrp="1"/>
          </p:cNvSpPr>
          <p:nvPr>
            <p:ph type="title"/>
          </p:nvPr>
        </p:nvSpPr>
        <p:spPr/>
        <p:txBody>
          <a:bodyPr/>
          <a:lstStyle/>
          <a:p>
            <a:r>
              <a:rPr lang="en-US" altLang="zh-TW" dirty="0"/>
              <a:t>Transforms</a:t>
            </a:r>
            <a:endParaRPr lang="zh-TW" altLang="en-US" dirty="0"/>
          </a:p>
        </p:txBody>
      </p:sp>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460F5AAD-703A-4959-BE73-A4B687FDB0D6}"/>
                  </a:ext>
                </a:extLst>
              </p:cNvPr>
              <p:cNvSpPr>
                <a:spLocks noGrp="1"/>
              </p:cNvSpPr>
              <p:nvPr>
                <p:ph idx="1"/>
              </p:nvPr>
            </p:nvSpPr>
            <p:spPr/>
            <p:txBody>
              <a:bodyPr/>
              <a:lstStyle/>
              <a:p>
                <a:pPr algn="just"/>
                <a:r>
                  <a:rPr lang="en-US" altLang="zh-TW" sz="2000" dirty="0">
                    <a:latin typeface="Times New Roman" panose="02020603050405020304" pitchFamily="18" charset="0"/>
                    <a:cs typeface="Times New Roman" panose="02020603050405020304" pitchFamily="18" charset="0"/>
                  </a:rPr>
                  <a:t>In HEVC, an </a:t>
                </a:r>
                <a:r>
                  <a:rPr lang="en-US" altLang="zh-TW" sz="2000" dirty="0" err="1">
                    <a:latin typeface="Times New Roman" panose="02020603050405020304" pitchFamily="18" charset="0"/>
                    <a:cs typeface="Times New Roman" panose="02020603050405020304" pitchFamily="18" charset="0"/>
                  </a:rPr>
                  <a:t>integerized</a:t>
                </a:r>
                <a:r>
                  <a:rPr lang="en-US" altLang="zh-TW" sz="2000" dirty="0">
                    <a:latin typeface="Times New Roman" panose="02020603050405020304" pitchFamily="18" charset="0"/>
                    <a:cs typeface="Times New Roman" panose="02020603050405020304" pitchFamily="18" charset="0"/>
                  </a:rPr>
                  <a:t> DCT-II-type transform is applied to residual signals with block sizes from 4</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4 to 32</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32, and an </a:t>
                </a:r>
                <a:r>
                  <a:rPr lang="en-US" altLang="zh-TW" sz="2000" dirty="0" err="1">
                    <a:latin typeface="Times New Roman" panose="02020603050405020304" pitchFamily="18" charset="0"/>
                    <a:cs typeface="Times New Roman" panose="02020603050405020304" pitchFamily="18" charset="0"/>
                  </a:rPr>
                  <a:t>integerized</a:t>
                </a:r>
                <a:r>
                  <a:rPr lang="en-US" altLang="zh-TW" sz="2000" dirty="0">
                    <a:latin typeface="Times New Roman" panose="02020603050405020304" pitchFamily="18" charset="0"/>
                    <a:cs typeface="Times New Roman" panose="02020603050405020304" pitchFamily="18" charset="0"/>
                  </a:rPr>
                  <a:t> DST-VII- type transform is applied to 4</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4 intra prediction residual blocks.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JEM, the adaptive multiple core transform (AMT) applies multiple transform cores using a pre-defined subset of sinusoidal transforms. </a:t>
                </a:r>
              </a:p>
              <a:p>
                <a:pPr algn="just"/>
                <a:endParaRPr lang="en-US" altLang="zh-TW" sz="2000" dirty="0">
                  <a:latin typeface="Times New Roman" panose="02020603050405020304" pitchFamily="18" charset="0"/>
                  <a:cs typeface="Times New Roman" panose="02020603050405020304" pitchFamily="18" charset="0"/>
                </a:endParaRPr>
              </a:p>
              <a:p>
                <a:pPr algn="just"/>
                <a:r>
                  <a:rPr lang="en-US" altLang="zh-TW" sz="2000" dirty="0">
                    <a:latin typeface="Times New Roman" panose="02020603050405020304" pitchFamily="18" charset="0"/>
                    <a:cs typeface="Times New Roman" panose="02020603050405020304" pitchFamily="18" charset="0"/>
                  </a:rPr>
                  <a:t>In addition, a 2D non-separable second transform is applied and the maximum transform size extends to 64</a:t>
                </a:r>
                <a14:m>
                  <m:oMath xmlns:m="http://schemas.openxmlformats.org/officeDocument/2006/math">
                    <m:r>
                      <a:rPr lang="en-US" altLang="zh-TW" sz="2000" i="1" dirty="0" smtClean="0">
                        <a:latin typeface="Cambria Math" panose="02040503050406030204" pitchFamily="18" charset="0"/>
                        <a:cs typeface="Times New Roman" panose="02020603050405020304" pitchFamily="18" charset="0"/>
                      </a:rPr>
                      <m:t>×</m:t>
                    </m:r>
                  </m:oMath>
                </a14:m>
                <a:r>
                  <a:rPr lang="en-US" altLang="zh-TW" sz="2000" dirty="0">
                    <a:latin typeface="Times New Roman" panose="02020603050405020304" pitchFamily="18" charset="0"/>
                    <a:cs typeface="Times New Roman" panose="02020603050405020304" pitchFamily="18" charset="0"/>
                  </a:rPr>
                  <a:t>64. </a:t>
                </a:r>
                <a:endParaRPr lang="zh-TW" altLang="en-US" sz="2000" dirty="0">
                  <a:latin typeface="Times New Roman" panose="02020603050405020304" pitchFamily="18" charset="0"/>
                  <a:cs typeface="Times New Roman" panose="02020603050405020304" pitchFamily="18" charset="0"/>
                </a:endParaRPr>
              </a:p>
            </p:txBody>
          </p:sp>
        </mc:Choice>
        <mc:Fallback xmlns="">
          <p:sp>
            <p:nvSpPr>
              <p:cNvPr id="3" name="內容版面配置區 2">
                <a:extLst>
                  <a:ext uri="{FF2B5EF4-FFF2-40B4-BE49-F238E27FC236}">
                    <a16:creationId xmlns:a16="http://schemas.microsoft.com/office/drawing/2014/main" id="{460F5AAD-703A-4959-BE73-A4B687FDB0D6}"/>
                  </a:ext>
                </a:extLst>
              </p:cNvPr>
              <p:cNvSpPr>
                <a:spLocks noGrp="1" noRot="1" noChangeAspect="1" noMove="1" noResize="1" noEditPoints="1" noAdjustHandles="1" noChangeArrowheads="1" noChangeShapeType="1" noTextEdit="1"/>
              </p:cNvSpPr>
              <p:nvPr>
                <p:ph idx="1"/>
              </p:nvPr>
            </p:nvSpPr>
            <p:spPr>
              <a:blipFill>
                <a:blip r:embed="rId2"/>
                <a:stretch>
                  <a:fillRect l="-894" t="-773" r="-1118"/>
                </a:stretch>
              </a:blipFill>
            </p:spPr>
            <p:txBody>
              <a:bodyPr/>
              <a:lstStyle/>
              <a:p>
                <a:r>
                  <a:rPr lang="zh-TW" altLang="en-US">
                    <a:noFill/>
                  </a:rPr>
                  <a:t> </a:t>
                </a:r>
              </a:p>
            </p:txBody>
          </p:sp>
        </mc:Fallback>
      </mc:AlternateContent>
      <p:sp>
        <p:nvSpPr>
          <p:cNvPr id="5" name="投影片編號版面配置區 4">
            <a:extLst>
              <a:ext uri="{FF2B5EF4-FFF2-40B4-BE49-F238E27FC236}">
                <a16:creationId xmlns:a16="http://schemas.microsoft.com/office/drawing/2014/main" id="{B58DEEF1-1A1C-410E-B8E2-91FDD936FAB0}"/>
              </a:ext>
            </a:extLst>
          </p:cNvPr>
          <p:cNvSpPr>
            <a:spLocks noGrp="1"/>
          </p:cNvSpPr>
          <p:nvPr>
            <p:ph type="sldNum" sz="quarter" idx="12"/>
          </p:nvPr>
        </p:nvSpPr>
        <p:spPr/>
        <p:txBody>
          <a:bodyPr/>
          <a:lstStyle/>
          <a:p>
            <a:pPr>
              <a:defRPr/>
            </a:pPr>
            <a:fld id="{9A44A0BB-55BA-4661-B7B8-15A99966D2EB}" type="slidenum">
              <a:rPr lang="zh-TW" altLang="en-US" smtClean="0"/>
              <a:pPr>
                <a:defRPr/>
              </a:pPr>
              <a:t>9</a:t>
            </a:fld>
            <a:endParaRPr lang="en-US" altLang="zh-TW" dirty="0"/>
          </a:p>
        </p:txBody>
      </p:sp>
    </p:spTree>
    <p:extLst>
      <p:ext uri="{BB962C8B-B14F-4D97-AF65-F5344CB8AC3E}">
        <p14:creationId xmlns:p14="http://schemas.microsoft.com/office/powerpoint/2010/main" val="844387867"/>
      </p:ext>
    </p:extLst>
  </p:cSld>
  <p:clrMapOvr>
    <a:masterClrMapping/>
  </p:clrMapOvr>
</p:sld>
</file>

<file path=ppt/theme/theme1.xml><?xml version="1.0" encoding="utf-8"?>
<a:theme xmlns:a="http://schemas.openxmlformats.org/drawingml/2006/main" name="ptt">
  <a:themeElements>
    <a:clrScheme name="">
      <a:dk1>
        <a:srgbClr val="000000"/>
      </a:dk1>
      <a:lt1>
        <a:srgbClr val="FFFFFF"/>
      </a:lt1>
      <a:dk2>
        <a:srgbClr val="0D0086"/>
      </a:dk2>
      <a:lt2>
        <a:srgbClr val="FAFD00"/>
      </a:lt2>
      <a:accent1>
        <a:srgbClr val="A763FF"/>
      </a:accent1>
      <a:accent2>
        <a:srgbClr val="FFAF00"/>
      </a:accent2>
      <a:accent3>
        <a:srgbClr val="AAAAC3"/>
      </a:accent3>
      <a:accent4>
        <a:srgbClr val="DADADA"/>
      </a:accent4>
      <a:accent5>
        <a:srgbClr val="D0B7FF"/>
      </a:accent5>
      <a:accent6>
        <a:srgbClr val="E79E00"/>
      </a:accent6>
      <a:hlink>
        <a:srgbClr val="098DFF"/>
      </a:hlink>
      <a:folHlink>
        <a:srgbClr val="03C15E"/>
      </a:folHlink>
    </a:clrScheme>
    <a:fontScheme name="Video Processing">
      <a:majorFont>
        <a:latin typeface="Times New Roman"/>
        <a:ea typeface="標楷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63DE8"/>
        </a:solidFill>
        <a:ln w="254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rgbClr val="063DE8"/>
        </a:solidFill>
        <a:ln w="254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ptt 1">
        <a:dk1>
          <a:srgbClr val="FFFFFF"/>
        </a:dk1>
        <a:lt1>
          <a:srgbClr val="FFFFFF"/>
        </a:lt1>
        <a:dk2>
          <a:srgbClr val="FAFD00"/>
        </a:dk2>
        <a:lt2>
          <a:srgbClr val="FFFFFF"/>
        </a:lt2>
        <a:accent1>
          <a:srgbClr val="A763FF"/>
        </a:accent1>
        <a:accent2>
          <a:srgbClr val="FFAF00"/>
        </a:accent2>
        <a:accent3>
          <a:srgbClr val="FFFFFF"/>
        </a:accent3>
        <a:accent4>
          <a:srgbClr val="DADADA"/>
        </a:accent4>
        <a:accent5>
          <a:srgbClr val="D0B7FF"/>
        </a:accent5>
        <a:accent6>
          <a:srgbClr val="E79E00"/>
        </a:accent6>
        <a:hlink>
          <a:srgbClr val="098DFF"/>
        </a:hlink>
        <a:folHlink>
          <a:srgbClr val="03C15E"/>
        </a:folHlink>
      </a:clrScheme>
      <a:clrMap bg1="lt1" tx1="dk1" bg2="lt2" tx2="dk2" accent1="accent1" accent2="accent2" accent3="accent3" accent4="accent4" accent5="accent5" accent6="accent6" hlink="hlink" folHlink="folHlink"/>
    </a:extraClrScheme>
    <a:extraClrScheme>
      <a:clrScheme name="ptt 2">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tt 3">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ptt 4">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tt 5">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tt 6">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tt 7">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ptt 8">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8786</TotalTime>
  <Words>5614</Words>
  <Application>Microsoft Office PowerPoint</Application>
  <PresentationFormat>如螢幕大小 (4:3)</PresentationFormat>
  <Paragraphs>1095</Paragraphs>
  <Slides>59</Slides>
  <Notes>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59</vt:i4>
      </vt:variant>
    </vt:vector>
  </HeadingPairs>
  <TitlesOfParts>
    <vt:vector size="67" baseType="lpstr">
      <vt:lpstr>75 Helvetica Bold</vt:lpstr>
      <vt:lpstr>Times-Roman</vt:lpstr>
      <vt:lpstr>Arial</vt:lpstr>
      <vt:lpstr>Calibri</vt:lpstr>
      <vt:lpstr>Cambria Math</vt:lpstr>
      <vt:lpstr>Helvetica</vt:lpstr>
      <vt:lpstr>Times New Roman</vt:lpstr>
      <vt:lpstr>ptt</vt:lpstr>
      <vt:lpstr>Chapter 8. Joint Exploration Model (JEM) for Versatile Video Coding (H.266) </vt:lpstr>
      <vt:lpstr>Outline</vt:lpstr>
      <vt:lpstr>Introduction</vt:lpstr>
      <vt:lpstr>Block partitioning</vt:lpstr>
      <vt:lpstr>Intra prediction</vt:lpstr>
      <vt:lpstr>Intra prediction (cont.)</vt:lpstr>
      <vt:lpstr>Inter prediction</vt:lpstr>
      <vt:lpstr>Inter prediction (cont.)</vt:lpstr>
      <vt:lpstr>Transforms</vt:lpstr>
      <vt:lpstr>Entropy coding and in-loop filters</vt:lpstr>
      <vt:lpstr>Quadtree plus binary tree block structure</vt:lpstr>
      <vt:lpstr>Quadtree plus binary tree block structure (cont.)</vt:lpstr>
      <vt:lpstr>Quadtree plus binary tree block structure (cont.)</vt:lpstr>
      <vt:lpstr>Intra prediction</vt:lpstr>
      <vt:lpstr>Intra mode coding with 67 intra prediction modes</vt:lpstr>
      <vt:lpstr>Four-tap intra interpolation filter</vt:lpstr>
      <vt:lpstr>Position-dependent intra prediction combination</vt:lpstr>
      <vt:lpstr>Cross-component linear model prediction</vt:lpstr>
      <vt:lpstr>Cross-component linear model prediction (cont.)</vt:lpstr>
      <vt:lpstr>Higher accuracy MV storage and motion compensation</vt:lpstr>
      <vt:lpstr>Subblock based motion merge</vt:lpstr>
      <vt:lpstr>Affine motion compensation prediction</vt:lpstr>
      <vt:lpstr>Affine motion compensation prediction (cont.)</vt:lpstr>
      <vt:lpstr>Decoder-side motion vector refinement</vt:lpstr>
      <vt:lpstr>Bi-directional optical flow</vt:lpstr>
      <vt:lpstr>Bi-directional optical flow (cont.)</vt:lpstr>
      <vt:lpstr>Bi-directional optical flow (cont.)</vt:lpstr>
      <vt:lpstr>Bi-directional optical flow (cont.)</vt:lpstr>
      <vt:lpstr>Bi-directional optical flow (cont.)</vt:lpstr>
      <vt:lpstr>Pattern-matched motion vector derivation</vt:lpstr>
      <vt:lpstr>Pattern-matched motion vector derivation (cont.)</vt:lpstr>
      <vt:lpstr>Transform</vt:lpstr>
      <vt:lpstr>Transform basis functions of DCT-II/V/VIII and DST-I/VII</vt:lpstr>
      <vt:lpstr>Three pre-defined transform candidate sets</vt:lpstr>
      <vt:lpstr>Selected horizontal (H) and vertical (V) transform sets for each intra prediction mode</vt:lpstr>
      <vt:lpstr>Mode-dependent non-separable secondary transforms</vt:lpstr>
      <vt:lpstr>Mode-dependent non-separable secondary transforms (cont.)</vt:lpstr>
      <vt:lpstr>Mode-dependent transform core selection</vt:lpstr>
      <vt:lpstr>Non-separable transform based on hypercube-givens transform</vt:lpstr>
      <vt:lpstr>Loop filters</vt:lpstr>
      <vt:lpstr>Bilateral filter</vt:lpstr>
      <vt:lpstr>Adaptive loop filter (ALF)</vt:lpstr>
      <vt:lpstr>Adaptive loop filter (cont.)</vt:lpstr>
      <vt:lpstr>Adaptive loop filter (cont.)</vt:lpstr>
      <vt:lpstr>Entropy coding</vt:lpstr>
      <vt:lpstr>Multi-hypothesis probability estimation</vt:lpstr>
      <vt:lpstr>Multi-hypothesis probability estimation (cont.)</vt:lpstr>
      <vt:lpstr>Context modeling for transform coefficients</vt:lpstr>
      <vt:lpstr>Context modeling for transform coefficients (cont.)</vt:lpstr>
      <vt:lpstr>Coding performance and complexity</vt:lpstr>
      <vt:lpstr>Rate-distorition performance of JEM</vt:lpstr>
      <vt:lpstr>Rate-distorition performance of JEM (cont.)</vt:lpstr>
      <vt:lpstr>Rate-distorition performance of JEM (cont.)</vt:lpstr>
      <vt:lpstr>Rate-distorition performance of JEM (cont.)</vt:lpstr>
      <vt:lpstr>Rate-distorition performance of JEM (cont.)</vt:lpstr>
      <vt:lpstr>Individual tool simulation</vt:lpstr>
      <vt:lpstr>Individual tool simulation (cont.)</vt:lpstr>
      <vt:lpstr>Individual tool simulation (cont.)</vt:lpstr>
      <vt:lpstr>Current status of JEM coding algorithms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8. The Joint Exploration Model (JEM) for Video Compression With Capability Beyond HEVC</dc:title>
  <dc:creator>lab308</dc:creator>
  <cp:lastModifiedBy>user</cp:lastModifiedBy>
  <cp:revision>118</cp:revision>
  <cp:lastPrinted>2022-03-29T11:18:22Z</cp:lastPrinted>
  <dcterms:created xsi:type="dcterms:W3CDTF">2022-03-07T10:30:12Z</dcterms:created>
  <dcterms:modified xsi:type="dcterms:W3CDTF">2024-03-12T08:47:18Z</dcterms:modified>
</cp:coreProperties>
</file>